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 id="272" r:id="rId18"/>
    <p:sldId id="273" r:id="rId19"/>
    <p:sldId id="274" r:id="rId20"/>
    <p:sldId id="275" r:id="rId21"/>
    <p:sldId id="276" r:id="rId22"/>
    <p:sldId id="279"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02" autoAdjust="0"/>
    <p:restoredTop sz="96144" autoAdjust="0"/>
  </p:normalViewPr>
  <p:slideViewPr>
    <p:cSldViewPr snapToGrid="0">
      <p:cViewPr varScale="1">
        <p:scale>
          <a:sx n="91" d="100"/>
          <a:sy n="91" d="100"/>
        </p:scale>
        <p:origin x="96" y="28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5E97E6-804D-4C5C-A3A3-04FC7364637B}"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05D287-D085-4329-A4D8-2A4260BF402A}" type="slidenum">
              <a:rPr lang="en-US" smtClean="0"/>
              <a:t>‹#›</a:t>
            </a:fld>
            <a:endParaRPr lang="en-US"/>
          </a:p>
        </p:txBody>
      </p:sp>
    </p:spTree>
    <p:extLst>
      <p:ext uri="{BB962C8B-B14F-4D97-AF65-F5344CB8AC3E}">
        <p14:creationId xmlns:p14="http://schemas.microsoft.com/office/powerpoint/2010/main" val="996895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5E97E6-804D-4C5C-A3A3-04FC7364637B}"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05D287-D085-4329-A4D8-2A4260BF402A}" type="slidenum">
              <a:rPr lang="en-US" smtClean="0"/>
              <a:t>‹#›</a:t>
            </a:fld>
            <a:endParaRPr lang="en-US"/>
          </a:p>
        </p:txBody>
      </p:sp>
    </p:spTree>
    <p:extLst>
      <p:ext uri="{BB962C8B-B14F-4D97-AF65-F5344CB8AC3E}">
        <p14:creationId xmlns:p14="http://schemas.microsoft.com/office/powerpoint/2010/main" val="2534307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65E97E6-804D-4C5C-A3A3-04FC7364637B}"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05D287-D085-4329-A4D8-2A4260BF402A}" type="slidenum">
              <a:rPr lang="en-US" smtClean="0"/>
              <a:t>‹#›</a:t>
            </a:fld>
            <a:endParaRPr lang="en-US"/>
          </a:p>
        </p:txBody>
      </p:sp>
    </p:spTree>
    <p:extLst>
      <p:ext uri="{BB962C8B-B14F-4D97-AF65-F5344CB8AC3E}">
        <p14:creationId xmlns:p14="http://schemas.microsoft.com/office/powerpoint/2010/main" val="1317597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5E97E6-804D-4C5C-A3A3-04FC7364637B}"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05D287-D085-4329-A4D8-2A4260BF402A}" type="slidenum">
              <a:rPr lang="en-US" smtClean="0"/>
              <a:t>‹#›</a:t>
            </a:fld>
            <a:endParaRPr lang="en-US"/>
          </a:p>
        </p:txBody>
      </p:sp>
    </p:spTree>
    <p:extLst>
      <p:ext uri="{BB962C8B-B14F-4D97-AF65-F5344CB8AC3E}">
        <p14:creationId xmlns:p14="http://schemas.microsoft.com/office/powerpoint/2010/main" val="3623753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5E97E6-804D-4C5C-A3A3-04FC7364637B}" type="datetimeFigureOut">
              <a:rPr lang="en-US" smtClean="0"/>
              <a:t>10/18/2021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05D287-D085-4329-A4D8-2A4260BF402A}" type="slidenum">
              <a:rPr lang="en-US" smtClean="0"/>
              <a:t>‹#›</a:t>
            </a:fld>
            <a:endParaRPr lang="en-US"/>
          </a:p>
        </p:txBody>
      </p:sp>
    </p:spTree>
    <p:extLst>
      <p:ext uri="{BB962C8B-B14F-4D97-AF65-F5344CB8AC3E}">
        <p14:creationId xmlns:p14="http://schemas.microsoft.com/office/powerpoint/2010/main" val="2736155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5E97E6-804D-4C5C-A3A3-04FC7364637B}" type="datetimeFigureOut">
              <a:rPr lang="en-US" smtClean="0"/>
              <a:t>10/18/2021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05D287-D085-4329-A4D8-2A4260BF402A}" type="slidenum">
              <a:rPr lang="en-US" smtClean="0"/>
              <a:t>‹#›</a:t>
            </a:fld>
            <a:endParaRPr lang="en-US"/>
          </a:p>
        </p:txBody>
      </p:sp>
    </p:spTree>
    <p:extLst>
      <p:ext uri="{BB962C8B-B14F-4D97-AF65-F5344CB8AC3E}">
        <p14:creationId xmlns:p14="http://schemas.microsoft.com/office/powerpoint/2010/main" val="3142243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5E97E6-804D-4C5C-A3A3-04FC7364637B}" type="datetimeFigureOut">
              <a:rPr lang="en-US" smtClean="0"/>
              <a:t>10/18/2021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05D287-D085-4329-A4D8-2A4260BF402A}" type="slidenum">
              <a:rPr lang="en-US" smtClean="0"/>
              <a:t>‹#›</a:t>
            </a:fld>
            <a:endParaRPr lang="en-US"/>
          </a:p>
        </p:txBody>
      </p:sp>
    </p:spTree>
    <p:extLst>
      <p:ext uri="{BB962C8B-B14F-4D97-AF65-F5344CB8AC3E}">
        <p14:creationId xmlns:p14="http://schemas.microsoft.com/office/powerpoint/2010/main" val="3252228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65E97E6-804D-4C5C-A3A3-04FC7364637B}"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05D287-D085-4329-A4D8-2A4260BF402A}" type="slidenum">
              <a:rPr lang="en-US" smtClean="0"/>
              <a:t>‹#›</a:t>
            </a:fld>
            <a:endParaRPr lang="en-US"/>
          </a:p>
        </p:txBody>
      </p:sp>
    </p:spTree>
    <p:extLst>
      <p:ext uri="{BB962C8B-B14F-4D97-AF65-F5344CB8AC3E}">
        <p14:creationId xmlns:p14="http://schemas.microsoft.com/office/powerpoint/2010/main" val="2097017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65E97E6-804D-4C5C-A3A3-04FC7364637B}"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05D287-D085-4329-A4D8-2A4260BF402A}" type="slidenum">
              <a:rPr lang="en-US" smtClean="0"/>
              <a:t>‹#›</a:t>
            </a:fld>
            <a:endParaRPr lang="en-US"/>
          </a:p>
        </p:txBody>
      </p:sp>
    </p:spTree>
    <p:extLst>
      <p:ext uri="{BB962C8B-B14F-4D97-AF65-F5344CB8AC3E}">
        <p14:creationId xmlns:p14="http://schemas.microsoft.com/office/powerpoint/2010/main" val="1889393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5E97E6-804D-4C5C-A3A3-04FC7364637B}"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05D287-D085-4329-A4D8-2A4260BF402A}" type="slidenum">
              <a:rPr lang="en-US" smtClean="0"/>
              <a:t>‹#›</a:t>
            </a:fld>
            <a:endParaRPr lang="en-US"/>
          </a:p>
        </p:txBody>
      </p:sp>
    </p:spTree>
    <p:extLst>
      <p:ext uri="{BB962C8B-B14F-4D97-AF65-F5344CB8AC3E}">
        <p14:creationId xmlns:p14="http://schemas.microsoft.com/office/powerpoint/2010/main" val="59266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5E97E6-804D-4C5C-A3A3-04FC7364637B}"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05D287-D085-4329-A4D8-2A4260BF402A}" type="slidenum">
              <a:rPr lang="en-US" smtClean="0"/>
              <a:t>‹#›</a:t>
            </a:fld>
            <a:endParaRPr lang="en-US"/>
          </a:p>
        </p:txBody>
      </p:sp>
    </p:spTree>
    <p:extLst>
      <p:ext uri="{BB962C8B-B14F-4D97-AF65-F5344CB8AC3E}">
        <p14:creationId xmlns:p14="http://schemas.microsoft.com/office/powerpoint/2010/main" val="1421189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5E97E6-804D-4C5C-A3A3-04FC7364637B}" type="datetimeFigureOut">
              <a:rPr lang="en-US" smtClean="0"/>
              <a:t>10/18/2021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5D287-D085-4329-A4D8-2A4260BF402A}" type="slidenum">
              <a:rPr lang="en-US" smtClean="0"/>
              <a:t>‹#›</a:t>
            </a:fld>
            <a:endParaRPr lang="en-US"/>
          </a:p>
        </p:txBody>
      </p:sp>
    </p:spTree>
    <p:extLst>
      <p:ext uri="{BB962C8B-B14F-4D97-AF65-F5344CB8AC3E}">
        <p14:creationId xmlns:p14="http://schemas.microsoft.com/office/powerpoint/2010/main" val="2865945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fif"/><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77696" y="124680"/>
            <a:ext cx="10896600" cy="6101670"/>
          </a:xfrm>
          <a:prstGeom prst="rect">
            <a:avLst/>
          </a:prstGeom>
        </p:spPr>
        <p:txBody>
          <a:bodyPr wrap="square">
            <a:spAutoFit/>
          </a:bodyPr>
          <a:lstStyle/>
          <a:p>
            <a:pPr algn="ctr"/>
            <a:r>
              <a:rPr lang="en-US" sz="2000" b="1" dirty="0">
                <a:latin typeface="Times New Roman" panose="02020603050405020304" pitchFamily="18" charset="0"/>
              </a:rPr>
              <a:t>Modern Perspectives on Einstein’s General Theory of Relativity </a:t>
            </a:r>
            <a:endParaRPr lang="en-US" sz="2000" b="1" dirty="0" smtClean="0">
              <a:effectLst/>
            </a:endParaRPr>
          </a:p>
          <a:p>
            <a:pPr algn="ctr"/>
            <a:r>
              <a:rPr lang="en-US" sz="1050" dirty="0" smtClean="0">
                <a:effectLst/>
                <a:latin typeface="Times New Roman" panose="02020603050405020304" pitchFamily="18" charset="0"/>
                <a:cs typeface="Times New Roman" panose="02020603050405020304" pitchFamily="18" charset="0"/>
              </a:rPr>
              <a:t> </a:t>
            </a:r>
            <a:endParaRPr lang="en-US" dirty="0" smtClean="0">
              <a:effectLst/>
            </a:endParaRPr>
          </a:p>
          <a:p>
            <a:pPr algn="ctr"/>
            <a:r>
              <a:rPr lang="en-US" dirty="0">
                <a:latin typeface="Times New Roman" panose="02020603050405020304" pitchFamily="18" charset="0"/>
                <a:cs typeface="Times New Roman" panose="02020603050405020304" pitchFamily="18" charset="0"/>
              </a:rPr>
              <a:t>James H. McNeill, Natural Sciences Department, Middle Georgia State University, Macon, GA  31206</a:t>
            </a:r>
            <a:endParaRPr lang="en-US" dirty="0" smtClean="0">
              <a:effectLst/>
            </a:endParaRPr>
          </a:p>
          <a:p>
            <a:pPr algn="ctr"/>
            <a:r>
              <a:rPr lang="en-US" dirty="0">
                <a:latin typeface="Times New Roman" panose="02020603050405020304" pitchFamily="18" charset="0"/>
                <a:cs typeface="Times New Roman" panose="02020603050405020304" pitchFamily="18" charset="0"/>
              </a:rPr>
              <a:t>Robert A. </a:t>
            </a:r>
            <a:r>
              <a:rPr lang="en-US" dirty="0" err="1">
                <a:latin typeface="Times New Roman" panose="02020603050405020304" pitchFamily="18" charset="0"/>
                <a:cs typeface="Times New Roman" panose="02020603050405020304" pitchFamily="18" charset="0"/>
              </a:rPr>
              <a:t>Doti</a:t>
            </a:r>
            <a:r>
              <a:rPr lang="en-US" dirty="0">
                <a:latin typeface="Times New Roman" panose="02020603050405020304" pitchFamily="18" charset="0"/>
                <a:cs typeface="Times New Roman" panose="02020603050405020304" pitchFamily="18" charset="0"/>
              </a:rPr>
              <a:t>, Chemistry and Physics Department, Franklin College, Franklin, IN  46131</a:t>
            </a:r>
            <a:endParaRPr lang="en-US" dirty="0" smtClean="0">
              <a:effectLst/>
            </a:endParaRPr>
          </a:p>
          <a:p>
            <a:pPr algn="ctr"/>
            <a:r>
              <a:rPr lang="en-US" dirty="0">
                <a:latin typeface="Times New Roman" panose="02020603050405020304" pitchFamily="18" charset="0"/>
                <a:ea typeface="Calibri" panose="020F0502020204030204" pitchFamily="34" charset="0"/>
              </a:rPr>
              <a:t>James E. </a:t>
            </a:r>
            <a:r>
              <a:rPr lang="en-US" dirty="0" err="1">
                <a:latin typeface="Times New Roman" panose="02020603050405020304" pitchFamily="18" charset="0"/>
                <a:ea typeface="Calibri" panose="020F0502020204030204" pitchFamily="34" charset="0"/>
              </a:rPr>
              <a:t>Bidlack</a:t>
            </a:r>
            <a:r>
              <a:rPr lang="en-US" dirty="0">
                <a:latin typeface="Times New Roman" panose="02020603050405020304" pitchFamily="18" charset="0"/>
                <a:ea typeface="Calibri" panose="020F0502020204030204" pitchFamily="34" charset="0"/>
              </a:rPr>
              <a:t>, Biology Department, University of Central Oklahoma, Edmond, OK  </a:t>
            </a:r>
            <a:r>
              <a:rPr lang="en-US" dirty="0" smtClean="0">
                <a:latin typeface="Times New Roman" panose="02020603050405020304" pitchFamily="18" charset="0"/>
                <a:ea typeface="Calibri" panose="020F0502020204030204" pitchFamily="34" charset="0"/>
              </a:rPr>
              <a:t>73034</a:t>
            </a:r>
          </a:p>
          <a:p>
            <a:endParaRPr lang="en-US" dirty="0">
              <a:latin typeface="Times New Roman" panose="02020603050405020304" pitchFamily="18" charset="0"/>
            </a:endParaRPr>
          </a:p>
          <a:p>
            <a:pPr algn="ctr"/>
            <a:r>
              <a:rPr lang="en-US" b="1" i="1" dirty="0" smtClean="0">
                <a:latin typeface="Times New Roman" panose="02020603050405020304" pitchFamily="18" charset="0"/>
              </a:rPr>
              <a:t>The Mathematics of Einstein’s General Theory of Relativity explains the force of gravity</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smtClean="0"/>
          </a:p>
          <a:p>
            <a:endParaRPr lang="en-US" dirty="0"/>
          </a:p>
          <a:p>
            <a:endParaRPr lang="en-US" dirty="0" smtClean="0"/>
          </a:p>
        </p:txBody>
      </p:sp>
      <p:pic>
        <p:nvPicPr>
          <p:cNvPr id="6" name="Picture 5" descr="mr-peabody_sherman.gif"/>
          <p:cNvPicPr>
            <a:picLocks noChangeAspect="1"/>
          </p:cNvPicPr>
          <p:nvPr/>
        </p:nvPicPr>
        <p:blipFill>
          <a:blip r:embed="rId2" cstate="print"/>
          <a:srcRect/>
          <a:stretch>
            <a:fillRect/>
          </a:stretch>
        </p:blipFill>
        <p:spPr bwMode="auto">
          <a:xfrm>
            <a:off x="1282163" y="2884381"/>
            <a:ext cx="1569492" cy="1453792"/>
          </a:xfrm>
          <a:prstGeom prst="rect">
            <a:avLst/>
          </a:prstGeom>
          <a:noFill/>
          <a:ln w="9525">
            <a:noFill/>
            <a:miter lim="800000"/>
            <a:headEnd/>
            <a:tailEnd/>
          </a:ln>
        </p:spPr>
      </p:pic>
      <p:pic>
        <p:nvPicPr>
          <p:cNvPr id="7" name="Picture 6" descr="Is centre of gravity a point? - Physics Stack Exchang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4803" y="4363948"/>
            <a:ext cx="1844211" cy="1844211"/>
          </a:xfrm>
          <a:prstGeom prst="rect">
            <a:avLst/>
          </a:prstGeom>
        </p:spPr>
      </p:pic>
      <p:pic>
        <p:nvPicPr>
          <p:cNvPr id="8" name="Picture 7" descr="mr-peabody_sherman.gif"/>
          <p:cNvPicPr>
            <a:picLocks noChangeAspect="1"/>
          </p:cNvPicPr>
          <p:nvPr/>
        </p:nvPicPr>
        <p:blipFill>
          <a:blip r:embed="rId2" cstate="print"/>
          <a:srcRect/>
          <a:stretch>
            <a:fillRect/>
          </a:stretch>
        </p:blipFill>
        <p:spPr bwMode="auto">
          <a:xfrm>
            <a:off x="9215917" y="2827961"/>
            <a:ext cx="1658228" cy="1535987"/>
          </a:xfrm>
          <a:prstGeom prst="rect">
            <a:avLst/>
          </a:prstGeom>
          <a:noFill/>
          <a:ln w="9525">
            <a:noFill/>
            <a:miter lim="800000"/>
            <a:headEnd/>
            <a:tailEnd/>
          </a:ln>
        </p:spPr>
      </p:pic>
      <p:sp>
        <p:nvSpPr>
          <p:cNvPr id="9" name="Isosceles Triangle 8"/>
          <p:cNvSpPr/>
          <p:nvPr/>
        </p:nvSpPr>
        <p:spPr>
          <a:xfrm>
            <a:off x="9123450" y="2301411"/>
            <a:ext cx="1865422" cy="515505"/>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9133911" y="2817817"/>
            <a:ext cx="5380" cy="16420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0958049" y="2816916"/>
            <a:ext cx="61645" cy="16420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9133725" y="4448710"/>
            <a:ext cx="1917464"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Flowchart: Manual Operation 15"/>
          <p:cNvSpPr/>
          <p:nvPr/>
        </p:nvSpPr>
        <p:spPr>
          <a:xfrm rot="10800000">
            <a:off x="9654614" y="4437536"/>
            <a:ext cx="616450" cy="863029"/>
          </a:xfrm>
          <a:prstGeom prst="flowChartManualOperati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Rocket Fire - Wisc-Online OE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75128" y="5311740"/>
            <a:ext cx="595936" cy="891661"/>
          </a:xfrm>
          <a:prstGeom prst="rect">
            <a:avLst/>
          </a:prstGeom>
        </p:spPr>
      </p:pic>
      <p:sp>
        <p:nvSpPr>
          <p:cNvPr id="18" name="TextBox 17"/>
          <p:cNvSpPr txBox="1"/>
          <p:nvPr/>
        </p:nvSpPr>
        <p:spPr>
          <a:xfrm>
            <a:off x="3532410" y="2160622"/>
            <a:ext cx="5028905" cy="1477328"/>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Einstein’s General Theory of Relativity states that if one is accelerating in a rocket in weightless outer-space at 9.80 m/sec</a:t>
            </a:r>
            <a:r>
              <a:rPr lang="en-US" baseline="30000" dirty="0" smtClean="0">
                <a:latin typeface="Times New Roman" panose="02020603050405020304" pitchFamily="18" charset="0"/>
                <a:cs typeface="Times New Roman" panose="02020603050405020304" pitchFamily="18" charset="0"/>
              </a:rPr>
              <a:t>2</a:t>
            </a:r>
            <a:r>
              <a:rPr lang="en-US" dirty="0" smtClean="0">
                <a:latin typeface="Times New Roman" panose="02020603050405020304" pitchFamily="18" charset="0"/>
                <a:cs typeface="Times New Roman" panose="02020603050405020304" pitchFamily="18" charset="0"/>
              </a:rPr>
              <a:t>, it is the same force we experience at the surface of our planet earth due to the stretching of space-time by our planet earth.</a:t>
            </a:r>
            <a:endParaRPr lang="en-US" dirty="0">
              <a:latin typeface="Times New Roman" panose="02020603050405020304" pitchFamily="18" charset="0"/>
              <a:cs typeface="Times New Roman" panose="02020603050405020304" pitchFamily="18" charset="0"/>
            </a:endParaRPr>
          </a:p>
        </p:txBody>
      </p:sp>
      <p:pic>
        <p:nvPicPr>
          <p:cNvPr id="19" name="Picture 18" descr="general relativity - What is gravity and what causes ..."/>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86155" y="3966888"/>
            <a:ext cx="2840848" cy="2092758"/>
          </a:xfrm>
          <a:prstGeom prst="rect">
            <a:avLst/>
          </a:prstGeom>
        </p:spPr>
      </p:pic>
    </p:spTree>
    <p:extLst>
      <p:ext uri="{BB962C8B-B14F-4D97-AF65-F5344CB8AC3E}">
        <p14:creationId xmlns:p14="http://schemas.microsoft.com/office/powerpoint/2010/main" val="42631947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54411" y="2795021"/>
            <a:ext cx="2286000" cy="25901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0" name="Straight Arrow Connector 9"/>
          <p:cNvCxnSpPr/>
          <p:nvPr/>
        </p:nvCxnSpPr>
        <p:spPr>
          <a:xfrm>
            <a:off x="1254411" y="4090099"/>
            <a:ext cx="2286000" cy="0"/>
          </a:xfrm>
          <a:prstGeom prst="straightConnector1">
            <a:avLst/>
          </a:prstGeom>
          <a:ln w="28575">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1" name="Picture 2" descr="C:\JimFiles\Photo\Einstein.bmp"/>
          <p:cNvPicPr>
            <a:picLocks noChangeAspect="1" noChangeArrowheads="1"/>
          </p:cNvPicPr>
          <p:nvPr/>
        </p:nvPicPr>
        <p:blipFill>
          <a:blip r:embed="rId2" cstate="print"/>
          <a:srcRect/>
          <a:stretch>
            <a:fillRect/>
          </a:stretch>
        </p:blipFill>
        <p:spPr bwMode="auto">
          <a:xfrm>
            <a:off x="1804506" y="2950463"/>
            <a:ext cx="952500" cy="952500"/>
          </a:xfrm>
          <a:prstGeom prst="rect">
            <a:avLst/>
          </a:prstGeom>
          <a:noFill/>
          <a:ln w="9525">
            <a:noFill/>
            <a:miter lim="800000"/>
            <a:headEnd/>
            <a:tailEnd/>
          </a:ln>
        </p:spPr>
      </p:pic>
      <p:pic>
        <p:nvPicPr>
          <p:cNvPr id="16" name="Picture 17" descr="mr-peabody_sherman.gif"/>
          <p:cNvPicPr>
            <a:picLocks noChangeAspect="1"/>
          </p:cNvPicPr>
          <p:nvPr/>
        </p:nvPicPr>
        <p:blipFill>
          <a:blip r:embed="rId3" cstate="print"/>
          <a:srcRect/>
          <a:stretch>
            <a:fillRect/>
          </a:stretch>
        </p:blipFill>
        <p:spPr bwMode="auto">
          <a:xfrm>
            <a:off x="1888617" y="4277236"/>
            <a:ext cx="1017587" cy="942975"/>
          </a:xfrm>
          <a:prstGeom prst="rect">
            <a:avLst/>
          </a:prstGeom>
          <a:noFill/>
          <a:ln w="9525">
            <a:noFill/>
            <a:miter lim="800000"/>
            <a:headEnd/>
            <a:tailEnd/>
          </a:ln>
        </p:spPr>
      </p:pic>
      <p:sp>
        <p:nvSpPr>
          <p:cNvPr id="22" name="Rectangle 21"/>
          <p:cNvSpPr/>
          <p:nvPr/>
        </p:nvSpPr>
        <p:spPr>
          <a:xfrm>
            <a:off x="4731969" y="2784874"/>
            <a:ext cx="2271229" cy="26104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3" name="Picture 2" descr="C:\JimFiles\Photo\Einstein.bmp"/>
          <p:cNvPicPr>
            <a:picLocks noChangeAspect="1" noChangeArrowheads="1"/>
          </p:cNvPicPr>
          <p:nvPr/>
        </p:nvPicPr>
        <p:blipFill>
          <a:blip r:embed="rId2" cstate="print"/>
          <a:srcRect/>
          <a:stretch>
            <a:fillRect/>
          </a:stretch>
        </p:blipFill>
        <p:spPr bwMode="auto">
          <a:xfrm>
            <a:off x="5447560" y="2961022"/>
            <a:ext cx="870091" cy="870091"/>
          </a:xfrm>
          <a:prstGeom prst="rect">
            <a:avLst/>
          </a:prstGeom>
          <a:noFill/>
          <a:ln w="9525">
            <a:noFill/>
            <a:miter lim="800000"/>
            <a:headEnd/>
            <a:tailEnd/>
          </a:ln>
        </p:spPr>
      </p:pic>
      <p:sp>
        <p:nvSpPr>
          <p:cNvPr id="24" name="Arc 23"/>
          <p:cNvSpPr/>
          <p:nvPr/>
        </p:nvSpPr>
        <p:spPr>
          <a:xfrm>
            <a:off x="2504786" y="4069828"/>
            <a:ext cx="4469899" cy="167002"/>
          </a:xfrm>
          <a:prstGeom prst="arc">
            <a:avLst/>
          </a:prstGeom>
          <a:noFill/>
          <a:ln w="1905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pic>
        <p:nvPicPr>
          <p:cNvPr id="25" name="Picture 24" descr="mr-peabody_sherman.gif"/>
          <p:cNvPicPr>
            <a:picLocks noChangeAspect="1"/>
          </p:cNvPicPr>
          <p:nvPr/>
        </p:nvPicPr>
        <p:blipFill>
          <a:blip r:embed="rId3" cstate="print"/>
          <a:srcRect/>
          <a:stretch>
            <a:fillRect/>
          </a:stretch>
        </p:blipFill>
        <p:spPr bwMode="auto">
          <a:xfrm>
            <a:off x="5566016" y="4295487"/>
            <a:ext cx="978613" cy="906472"/>
          </a:xfrm>
          <a:prstGeom prst="rect">
            <a:avLst/>
          </a:prstGeom>
          <a:noFill/>
          <a:ln w="9525">
            <a:noFill/>
            <a:miter lim="800000"/>
            <a:headEnd/>
            <a:tailEnd/>
          </a:ln>
        </p:spPr>
      </p:pic>
      <p:sp>
        <p:nvSpPr>
          <p:cNvPr id="26" name="TextBox 25"/>
          <p:cNvSpPr txBox="1"/>
          <p:nvPr/>
        </p:nvSpPr>
        <p:spPr>
          <a:xfrm>
            <a:off x="897834" y="134857"/>
            <a:ext cx="10561833" cy="2446824"/>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Major difference between Einstein’s Special Theory of Relativity and his General Theory of Relativity</a:t>
            </a:r>
          </a:p>
          <a:p>
            <a:pPr algn="ctr"/>
            <a:endParaRPr lang="en-US" sz="800" b="1" dirty="0">
              <a:latin typeface="Times New Roman" panose="02020603050405020304" pitchFamily="18" charset="0"/>
              <a:cs typeface="Times New Roman" panose="02020603050405020304" pitchFamily="18" charset="0"/>
            </a:endParaRPr>
          </a:p>
          <a:p>
            <a:r>
              <a:rPr lang="en-US" sz="1700" dirty="0" smtClean="0">
                <a:latin typeface="Times New Roman" panose="02020603050405020304" pitchFamily="18" charset="0"/>
                <a:cs typeface="Times New Roman" panose="02020603050405020304" pitchFamily="18" charset="0"/>
              </a:rPr>
              <a:t>Special theory of relativity states that the speed of light is a universal constant in a inertial frame of reference, such as moving at constant velocity, which is at constant speed in a straight path, or at rest.  Thus, one at constant velocity as well as at rest will see a laser beam of light to take a straight horizontal path across their space craft.</a:t>
            </a:r>
          </a:p>
          <a:p>
            <a:endParaRPr lang="en-US" sz="800" dirty="0">
              <a:latin typeface="Times New Roman" panose="02020603050405020304" pitchFamily="18" charset="0"/>
              <a:cs typeface="Times New Roman" panose="02020603050405020304" pitchFamily="18" charset="0"/>
            </a:endParaRPr>
          </a:p>
          <a:p>
            <a:r>
              <a:rPr lang="en-US" sz="1700" dirty="0" smtClean="0">
                <a:latin typeface="Times New Roman" panose="02020603050405020304" pitchFamily="18" charset="0"/>
                <a:cs typeface="Times New Roman" panose="02020603050405020304" pitchFamily="18" charset="0"/>
              </a:rPr>
              <a:t>General relativity theory states that in an accelerating space craft, or at the surface of a large body of mass such as our earth, one will see that same horizontal laser beam of light take a curved path.  The depth of this curved path depends upon how great is the acceleration.  At 9.80 m/sec</a:t>
            </a:r>
            <a:r>
              <a:rPr lang="en-US" sz="1700" baseline="30000" dirty="0" smtClean="0">
                <a:latin typeface="Times New Roman" panose="02020603050405020304" pitchFamily="18" charset="0"/>
                <a:cs typeface="Times New Roman" panose="02020603050405020304" pitchFamily="18" charset="0"/>
              </a:rPr>
              <a:t>2</a:t>
            </a:r>
            <a:r>
              <a:rPr lang="en-US" sz="1700" dirty="0" smtClean="0">
                <a:latin typeface="Times New Roman" panose="02020603050405020304" pitchFamily="18" charset="0"/>
                <a:cs typeface="Times New Roman" panose="02020603050405020304" pitchFamily="18" charset="0"/>
              </a:rPr>
              <a:t> such a laser beam of light would only bend about 5×10</a:t>
            </a:r>
            <a:r>
              <a:rPr lang="en-US" sz="1700" baseline="30000" dirty="0" smtClean="0">
                <a:latin typeface="Times New Roman" panose="02020603050405020304" pitchFamily="18" charset="0"/>
                <a:cs typeface="Times New Roman" panose="02020603050405020304" pitchFamily="18" charset="0"/>
              </a:rPr>
              <a:t>−17</a:t>
            </a:r>
            <a:r>
              <a:rPr lang="en-US" sz="1700" dirty="0" smtClean="0">
                <a:latin typeface="Times New Roman" panose="02020603050405020304" pitchFamily="18" charset="0"/>
                <a:cs typeface="Times New Roman" panose="02020603050405020304" pitchFamily="18" charset="0"/>
              </a:rPr>
              <a:t> meter after traveling one meter of horizontal distance, practically immeasurable.</a:t>
            </a:r>
          </a:p>
        </p:txBody>
      </p:sp>
      <p:sp>
        <p:nvSpPr>
          <p:cNvPr id="27" name="TextBox 26"/>
          <p:cNvSpPr txBox="1"/>
          <p:nvPr/>
        </p:nvSpPr>
        <p:spPr>
          <a:xfrm>
            <a:off x="1184556" y="5495189"/>
            <a:ext cx="2640459" cy="1077218"/>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Moving at constant velocity or at rest seeing a laser beam of light taking a horizontal straight path.</a:t>
            </a:r>
            <a:endParaRPr lang="en-US" sz="1600" dirty="0">
              <a:latin typeface="Times New Roman" panose="02020603050405020304" pitchFamily="18" charset="0"/>
              <a:cs typeface="Times New Roman" panose="02020603050405020304" pitchFamily="18" charset="0"/>
            </a:endParaRPr>
          </a:p>
        </p:txBody>
      </p:sp>
      <p:sp>
        <p:nvSpPr>
          <p:cNvPr id="28" name="TextBox 27"/>
          <p:cNvSpPr txBox="1"/>
          <p:nvPr/>
        </p:nvSpPr>
        <p:spPr>
          <a:xfrm>
            <a:off x="4253501" y="5490500"/>
            <a:ext cx="3250475" cy="1077218"/>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Bending of a horizontal laser beam of light in an accelerating rocket in outer space or in the equivalent force of gravity on a planet’s surface</a:t>
            </a:r>
            <a:endParaRPr lang="en-US" sz="1600" dirty="0">
              <a:latin typeface="Times New Roman" panose="02020603050405020304" pitchFamily="18" charset="0"/>
              <a:cs typeface="Times New Roman" panose="02020603050405020304" pitchFamily="18" charset="0"/>
            </a:endParaRPr>
          </a:p>
        </p:txBody>
      </p:sp>
      <p:sp>
        <p:nvSpPr>
          <p:cNvPr id="31" name="Oval 30"/>
          <p:cNvSpPr/>
          <p:nvPr/>
        </p:nvSpPr>
        <p:spPr>
          <a:xfrm>
            <a:off x="8202522" y="2446004"/>
            <a:ext cx="3056994" cy="29493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mr-peabody_sherman.gif"/>
          <p:cNvPicPr>
            <a:picLocks noChangeAspect="1"/>
          </p:cNvPicPr>
          <p:nvPr/>
        </p:nvPicPr>
        <p:blipFill>
          <a:blip r:embed="rId3" cstate="print"/>
          <a:srcRect/>
          <a:stretch>
            <a:fillRect/>
          </a:stretch>
        </p:blipFill>
        <p:spPr bwMode="auto">
          <a:xfrm>
            <a:off x="9398176" y="4645441"/>
            <a:ext cx="707980" cy="655790"/>
          </a:xfrm>
          <a:prstGeom prst="rect">
            <a:avLst/>
          </a:prstGeom>
          <a:noFill/>
          <a:ln w="9525">
            <a:noFill/>
            <a:miter lim="800000"/>
            <a:headEnd/>
            <a:tailEnd/>
          </a:ln>
        </p:spPr>
      </p:pic>
      <p:pic>
        <p:nvPicPr>
          <p:cNvPr id="37" name="Picture 36" descr="mr-peabody_sherman.gif"/>
          <p:cNvPicPr>
            <a:picLocks noChangeAspect="1"/>
          </p:cNvPicPr>
          <p:nvPr/>
        </p:nvPicPr>
        <p:blipFill>
          <a:blip r:embed="rId3" cstate="print"/>
          <a:srcRect/>
          <a:stretch>
            <a:fillRect/>
          </a:stretch>
        </p:blipFill>
        <p:spPr bwMode="auto">
          <a:xfrm rot="10800000">
            <a:off x="9377029" y="2571073"/>
            <a:ext cx="707980" cy="655790"/>
          </a:xfrm>
          <a:prstGeom prst="rect">
            <a:avLst/>
          </a:prstGeom>
          <a:noFill/>
          <a:ln w="9525">
            <a:noFill/>
            <a:miter lim="800000"/>
            <a:headEnd/>
            <a:tailEnd/>
          </a:ln>
        </p:spPr>
      </p:pic>
      <p:pic>
        <p:nvPicPr>
          <p:cNvPr id="43" name="Picture 42" descr="mr-peabody_sherman.gif"/>
          <p:cNvPicPr>
            <a:picLocks noChangeAspect="1"/>
          </p:cNvPicPr>
          <p:nvPr/>
        </p:nvPicPr>
        <p:blipFill>
          <a:blip r:embed="rId3" cstate="print"/>
          <a:srcRect/>
          <a:stretch>
            <a:fillRect/>
          </a:stretch>
        </p:blipFill>
        <p:spPr bwMode="auto">
          <a:xfrm rot="16200000">
            <a:off x="10412624" y="3595351"/>
            <a:ext cx="707980" cy="655790"/>
          </a:xfrm>
          <a:prstGeom prst="rect">
            <a:avLst/>
          </a:prstGeom>
          <a:noFill/>
          <a:ln w="9525">
            <a:noFill/>
            <a:miter lim="800000"/>
            <a:headEnd/>
            <a:tailEnd/>
          </a:ln>
        </p:spPr>
      </p:pic>
      <p:pic>
        <p:nvPicPr>
          <p:cNvPr id="52" name="Picture 51" descr="mr-peabody_sherman.gif"/>
          <p:cNvPicPr>
            <a:picLocks noChangeAspect="1"/>
          </p:cNvPicPr>
          <p:nvPr/>
        </p:nvPicPr>
        <p:blipFill>
          <a:blip r:embed="rId3" cstate="print"/>
          <a:srcRect/>
          <a:stretch>
            <a:fillRect/>
          </a:stretch>
        </p:blipFill>
        <p:spPr bwMode="auto">
          <a:xfrm rot="5400000">
            <a:off x="8342183" y="3613602"/>
            <a:ext cx="707980" cy="655790"/>
          </a:xfrm>
          <a:prstGeom prst="rect">
            <a:avLst/>
          </a:prstGeom>
          <a:noFill/>
          <a:ln w="9525">
            <a:noFill/>
            <a:miter lim="800000"/>
            <a:headEnd/>
            <a:tailEnd/>
          </a:ln>
        </p:spPr>
      </p:pic>
      <p:pic>
        <p:nvPicPr>
          <p:cNvPr id="53" name="Picture 2" descr="C:\JimFiles\Photo\Einstein.bmp"/>
          <p:cNvPicPr>
            <a:picLocks noChangeAspect="1" noChangeArrowheads="1"/>
          </p:cNvPicPr>
          <p:nvPr/>
        </p:nvPicPr>
        <p:blipFill>
          <a:blip r:embed="rId2" cstate="print"/>
          <a:srcRect/>
          <a:stretch>
            <a:fillRect/>
          </a:stretch>
        </p:blipFill>
        <p:spPr bwMode="auto">
          <a:xfrm>
            <a:off x="9264113" y="3466540"/>
            <a:ext cx="870091" cy="870091"/>
          </a:xfrm>
          <a:prstGeom prst="rect">
            <a:avLst/>
          </a:prstGeom>
          <a:noFill/>
          <a:ln w="9525">
            <a:noFill/>
            <a:miter lim="800000"/>
            <a:headEnd/>
            <a:tailEnd/>
          </a:ln>
        </p:spPr>
      </p:pic>
      <p:sp>
        <p:nvSpPr>
          <p:cNvPr id="54" name="Arc 53"/>
          <p:cNvSpPr/>
          <p:nvPr/>
        </p:nvSpPr>
        <p:spPr>
          <a:xfrm rot="2580265">
            <a:off x="5601839" y="2764932"/>
            <a:ext cx="5995095" cy="402761"/>
          </a:xfrm>
          <a:prstGeom prst="arc">
            <a:avLst>
              <a:gd name="adj1" fmla="val 16200000"/>
              <a:gd name="adj2" fmla="val 14305"/>
            </a:avLst>
          </a:prstGeom>
          <a:noFill/>
          <a:ln w="1905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5" name="TextBox 54"/>
          <p:cNvSpPr txBox="1"/>
          <p:nvPr/>
        </p:nvSpPr>
        <p:spPr>
          <a:xfrm>
            <a:off x="7771127" y="5446827"/>
            <a:ext cx="3962079" cy="1323439"/>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Likewise, one in a rotating object would also see a curved path for a straight laser beam of light that correlates with the centrifugal accelerating force they experience during rotational motion</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26688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441789" y="318499"/>
                <a:ext cx="11537878" cy="5705344"/>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Introduction to the Math of Einstein’s Special Theory of Relativity</a:t>
                </a:r>
              </a:p>
              <a:p>
                <a:endParaRPr lang="en-US" sz="800" dirty="0">
                  <a:latin typeface="Times New Roman" panose="02020603050405020304" pitchFamily="18" charset="0"/>
                  <a:cs typeface="Times New Roman" panose="02020603050405020304" pitchFamily="18" charset="0"/>
                </a:endParaRPr>
              </a:p>
              <a:p>
                <a:pPr algn="ctr"/>
                <a:r>
                  <a:rPr lang="en-US" dirty="0" smtClean="0">
                    <a:latin typeface="Times New Roman" panose="02020603050405020304" pitchFamily="18" charset="0"/>
                    <a:cs typeface="Times New Roman" panose="02020603050405020304" pitchFamily="18" charset="0"/>
                  </a:rPr>
                  <a:t>Equation of momentum with mass </a:t>
                </a:r>
                <a:r>
                  <a:rPr lang="en-US" i="1" dirty="0" smtClean="0">
                    <a:latin typeface="Times New Roman" panose="02020603050405020304" pitchFamily="18" charset="0"/>
                    <a:cs typeface="Times New Roman" panose="02020603050405020304" pitchFamily="18" charset="0"/>
                  </a:rPr>
                  <a:t>m</a:t>
                </a:r>
                <a:r>
                  <a:rPr lang="en-US" dirty="0" smtClean="0">
                    <a:latin typeface="Times New Roman" panose="02020603050405020304" pitchFamily="18" charset="0"/>
                    <a:cs typeface="Times New Roman" panose="02020603050405020304" pitchFamily="18" charset="0"/>
                  </a:rPr>
                  <a:t> as the relativistic mass and </a:t>
                </a:r>
                <a:r>
                  <a:rPr lang="en-US" i="1" dirty="0" smtClean="0">
                    <a:latin typeface="Times New Roman" panose="02020603050405020304" pitchFamily="18" charset="0"/>
                    <a:cs typeface="Times New Roman" panose="02020603050405020304" pitchFamily="18" charset="0"/>
                  </a:rPr>
                  <a:t>m</a:t>
                </a:r>
                <a:r>
                  <a:rPr lang="en-US" baseline="-25000" dirty="0" smtClean="0">
                    <a:latin typeface="Times New Roman" panose="02020603050405020304" pitchFamily="18" charset="0"/>
                    <a:cs typeface="Times New Roman" panose="02020603050405020304" pitchFamily="18" charset="0"/>
                  </a:rPr>
                  <a:t>0</a:t>
                </a:r>
                <a:r>
                  <a:rPr lang="en-US" dirty="0" smtClean="0">
                    <a:latin typeface="Times New Roman" panose="02020603050405020304" pitchFamily="18" charset="0"/>
                    <a:cs typeface="Times New Roman" panose="02020603050405020304" pitchFamily="18" charset="0"/>
                  </a:rPr>
                  <a:t> is the mass of the object at rest.</a:t>
                </a:r>
              </a:p>
              <a:p>
                <a:endParaRPr lang="en-US" sz="800" dirty="0" smtClean="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
                    </m:oMathParaPr>
                    <m:oMath xmlns:m="http://schemas.openxmlformats.org/officeDocument/2006/math">
                      <m:r>
                        <a:rPr lang="en-US" i="1">
                          <a:latin typeface="Cambria Math" panose="02040503050406030204" pitchFamily="18" charset="0"/>
                        </a:rPr>
                        <m:t>𝑝</m:t>
                      </m:r>
                      <m:r>
                        <a:rPr lang="en-US" i="1">
                          <a:latin typeface="Cambria Math" panose="02040503050406030204" pitchFamily="18" charset="0"/>
                        </a:rPr>
                        <m:t>=</m:t>
                      </m:r>
                      <m:r>
                        <a:rPr lang="en-US" i="1">
                          <a:latin typeface="Cambria Math" panose="02040503050406030204" pitchFamily="18" charset="0"/>
                        </a:rPr>
                        <m:t>𝑚𝑣</m:t>
                      </m:r>
                      <m:r>
                        <a:rPr lang="en-US" i="1">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1−</m:t>
                                  </m:r>
                                  <m:f>
                                    <m:fPr>
                                      <m:type m:val="lin"/>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den>
                                  </m:f>
                                </m:e>
                              </m:rad>
                            </m:den>
                          </m:f>
                        </m:e>
                      </m:d>
                      <m:r>
                        <a:rPr lang="en-US" i="1">
                          <a:latin typeface="Cambria Math" panose="02040503050406030204" pitchFamily="18" charset="0"/>
                        </a:rPr>
                        <m:t>𝑣</m:t>
                      </m:r>
                    </m:oMath>
                  </m:oMathPara>
                </a14:m>
                <a:endParaRPr lang="en-US" i="1"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pPr algn="ctr"/>
                <a:r>
                  <a:rPr lang="en-US" dirty="0" smtClean="0">
                    <a:latin typeface="Times New Roman" panose="02020603050405020304" pitchFamily="18" charset="0"/>
                    <a:cs typeface="Times New Roman" panose="02020603050405020304" pitchFamily="18" charset="0"/>
                  </a:rPr>
                  <a:t>Force being the total derivative of the momentum with respect to time:  </a:t>
                </a:r>
              </a:p>
              <a:p>
                <a:endParaRPr lang="en-US" sz="800" dirty="0" smtClean="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cs typeface="Times New Roman" panose="02020603050405020304" pitchFamily="18" charset="0"/>
                        </a:rPr>
                        <m:t>𝐹</m:t>
                      </m:r>
                      <m:r>
                        <a:rPr lang="en-US" b="0" i="1" smtClean="0">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𝑑𝑝</m:t>
                          </m:r>
                        </m:num>
                        <m:den>
                          <m:r>
                            <a:rPr lang="en-US" i="1">
                              <a:latin typeface="Cambria Math" panose="02040503050406030204" pitchFamily="18" charset="0"/>
                              <a:cs typeface="Times New Roman" panose="02020603050405020304" pitchFamily="18" charset="0"/>
                            </a:rPr>
                            <m:t>𝑑𝑡</m:t>
                          </m:r>
                        </m:den>
                      </m:f>
                      <m:r>
                        <a:rPr lang="en-US" i="1">
                          <a:latin typeface="Cambria Math" panose="02040503050406030204" pitchFamily="18" charset="0"/>
                        </a:rPr>
                        <m:t>=</m:t>
                      </m:r>
                      <m:r>
                        <a:rPr lang="en-US" i="1">
                          <a:latin typeface="Cambria Math" panose="02040503050406030204" pitchFamily="18" charset="0"/>
                        </a:rPr>
                        <m:t>𝑚</m:t>
                      </m:r>
                      <m:f>
                        <m:fPr>
                          <m:ctrlPr>
                            <a:rPr lang="en-US" i="1">
                              <a:latin typeface="Cambria Math" panose="02040503050406030204" pitchFamily="18" charset="0"/>
                            </a:rPr>
                          </m:ctrlPr>
                        </m:fPr>
                        <m:num>
                          <m:r>
                            <a:rPr lang="en-US" i="1">
                              <a:latin typeface="Cambria Math" panose="02040503050406030204" pitchFamily="18" charset="0"/>
                            </a:rPr>
                            <m:t>𝑑𝑣</m:t>
                          </m:r>
                        </m:num>
                        <m:den>
                          <m:r>
                            <a:rPr lang="en-US" i="1">
                              <a:latin typeface="Cambria Math" panose="02040503050406030204" pitchFamily="18" charset="0"/>
                            </a:rPr>
                            <m:t>𝑑𝑡</m:t>
                          </m:r>
                        </m:den>
                      </m:f>
                      <m:r>
                        <a:rPr lang="en-US" i="1">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𝑑𝑚</m:t>
                          </m:r>
                        </m:num>
                        <m:den>
                          <m:r>
                            <a:rPr lang="en-US" i="1">
                              <a:latin typeface="Cambria Math" panose="02040503050406030204" pitchFamily="18" charset="0"/>
                            </a:rPr>
                            <m:t>𝑑𝑡</m:t>
                          </m:r>
                        </m:den>
                      </m:f>
                      <m:r>
                        <a:rPr lang="en-US" i="1">
                          <a:latin typeface="Cambria Math" panose="02040503050406030204" pitchFamily="18" charset="0"/>
                        </a:rPr>
                        <m:t>𝑣</m:t>
                      </m:r>
                      <m:r>
                        <a:rPr lang="en-US" i="1">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type m:val="lin"/>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den>
                                  </m:f>
                                </m:e>
                              </m:d>
                            </m:e>
                            <m:sup>
                              <m:r>
                                <a:rPr lang="en-US" i="1">
                                  <a:latin typeface="Cambria Math" panose="02040503050406030204" pitchFamily="18" charset="0"/>
                                </a:rPr>
                                <m:t>3/2</m:t>
                              </m:r>
                            </m:sup>
                          </m:sSup>
                        </m:den>
                      </m:f>
                      <m:f>
                        <m:fPr>
                          <m:ctrlPr>
                            <a:rPr lang="en-US" i="1">
                              <a:latin typeface="Cambria Math" panose="02040503050406030204" pitchFamily="18" charset="0"/>
                            </a:rPr>
                          </m:ctrlPr>
                        </m:fPr>
                        <m:num>
                          <m:r>
                            <a:rPr lang="en-US" i="1">
                              <a:latin typeface="Cambria Math" panose="02040503050406030204" pitchFamily="18" charset="0"/>
                            </a:rPr>
                            <m:t>𝑑𝑣</m:t>
                          </m:r>
                        </m:num>
                        <m:den>
                          <m:r>
                            <a:rPr lang="en-US" i="1">
                              <a:latin typeface="Cambria Math" panose="02040503050406030204" pitchFamily="18" charset="0"/>
                            </a:rPr>
                            <m:t>𝑑𝑡</m:t>
                          </m:r>
                        </m:den>
                      </m:f>
                    </m:oMath>
                  </m:oMathPara>
                </a14:m>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pPr algn="ctr"/>
                <a:r>
                  <a:rPr lang="en-US" dirty="0" smtClean="0">
                    <a:latin typeface="Times New Roman" panose="02020603050405020304" pitchFamily="18" charset="0"/>
                    <a:cs typeface="Times New Roman" panose="02020603050405020304" pitchFamily="18" charset="0"/>
                  </a:rPr>
                  <a:t>Work being the integral of force times distance yielding the change in kinetic energy starting at zero velocity or rest</a:t>
                </a: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𝑊</m:t>
                      </m:r>
                      <m:r>
                        <a:rPr lang="en-US" b="0" i="1" smtClean="0">
                          <a:latin typeface="Cambria Math" panose="02040503050406030204" pitchFamily="18" charset="0"/>
                        </a:rPr>
                        <m:t>=</m:t>
                      </m:r>
                      <m:nary>
                        <m:naryPr>
                          <m:limLoc m:val="subSup"/>
                          <m:ctrlPr>
                            <a:rPr lang="en-US"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𝑣</m:t>
                          </m:r>
                        </m:sup>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type m:val="lin"/>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den>
                                      </m:f>
                                    </m:e>
                                  </m:d>
                                </m:e>
                                <m:sup>
                                  <m:r>
                                    <a:rPr lang="en-US" i="1">
                                      <a:latin typeface="Cambria Math" panose="02040503050406030204" pitchFamily="18" charset="0"/>
                                    </a:rPr>
                                    <m:t>3/2</m:t>
                                  </m:r>
                                </m:sup>
                              </m:sSup>
                            </m:den>
                          </m:f>
                          <m:f>
                            <m:fPr>
                              <m:ctrlPr>
                                <a:rPr lang="en-US" i="1">
                                  <a:latin typeface="Cambria Math" panose="02040503050406030204" pitchFamily="18" charset="0"/>
                                </a:rPr>
                              </m:ctrlPr>
                            </m:fPr>
                            <m:num>
                              <m:r>
                                <a:rPr lang="en-US" i="1">
                                  <a:latin typeface="Cambria Math" panose="02040503050406030204" pitchFamily="18" charset="0"/>
                                </a:rPr>
                                <m:t>𝑑𝑣</m:t>
                              </m:r>
                            </m:num>
                            <m:den>
                              <m:r>
                                <a:rPr lang="en-US" i="1">
                                  <a:latin typeface="Cambria Math" panose="02040503050406030204" pitchFamily="18" charset="0"/>
                                </a:rPr>
                                <m:t>𝑑𝑡</m:t>
                              </m:r>
                            </m:den>
                          </m:f>
                          <m:r>
                            <a:rPr lang="en-US" i="1">
                              <a:latin typeface="Cambria Math" panose="02040503050406030204" pitchFamily="18" charset="0"/>
                            </a:rPr>
                            <m:t>𝑑𝑥</m:t>
                          </m:r>
                        </m:e>
                      </m:nary>
                      <m:r>
                        <a:rPr lang="en-US" i="1">
                          <a:latin typeface="Cambria Math" panose="02040503050406030204" pitchFamily="18" charset="0"/>
                        </a:rPr>
                        <m:t>= </m:t>
                      </m:r>
                      <m:nary>
                        <m:naryPr>
                          <m:limLoc m:val="subSup"/>
                          <m:ctrlPr>
                            <a:rPr lang="en-US"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𝑣</m:t>
                          </m:r>
                        </m:sup>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type m:val="lin"/>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den>
                                      </m:f>
                                    </m:e>
                                  </m:d>
                                </m:e>
                                <m:sup>
                                  <m:r>
                                    <a:rPr lang="en-US" i="1">
                                      <a:latin typeface="Cambria Math" panose="02040503050406030204" pitchFamily="18" charset="0"/>
                                    </a:rPr>
                                    <m:t>3/2</m:t>
                                  </m:r>
                                </m:sup>
                              </m:sSup>
                            </m:den>
                          </m:f>
                          <m:r>
                            <a:rPr lang="en-US" i="1">
                              <a:latin typeface="Cambria Math" panose="02040503050406030204" pitchFamily="18" charset="0"/>
                            </a:rPr>
                            <m:t> </m:t>
                          </m:r>
                          <m:r>
                            <a:rPr lang="en-US" i="1">
                              <a:latin typeface="Cambria Math" panose="02040503050406030204" pitchFamily="18" charset="0"/>
                            </a:rPr>
                            <m:t>𝑣</m:t>
                          </m:r>
                          <m:r>
                            <a:rPr lang="en-US" i="1">
                              <a:latin typeface="Cambria Math" panose="02040503050406030204" pitchFamily="18" charset="0"/>
                            </a:rPr>
                            <m:t> </m:t>
                          </m:r>
                          <m:r>
                            <a:rPr lang="en-US" i="1">
                              <a:latin typeface="Cambria Math" panose="02040503050406030204" pitchFamily="18" charset="0"/>
                            </a:rPr>
                            <m:t>𝑑𝑣</m:t>
                          </m:r>
                        </m:e>
                      </m:nary>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num>
                        <m:den>
                          <m:rad>
                            <m:radPr>
                              <m:degHide m:val="on"/>
                              <m:ctrlPr>
                                <a:rPr lang="en-US" i="1">
                                  <a:latin typeface="Cambria Math" panose="02040503050406030204" pitchFamily="18" charset="0"/>
                                </a:rPr>
                              </m:ctrlPr>
                            </m:radPr>
                            <m:deg/>
                            <m:e>
                              <m:r>
                                <a:rPr lang="en-US" i="1">
                                  <a:latin typeface="Cambria Math" panose="02040503050406030204" pitchFamily="18" charset="0"/>
                                </a:rPr>
                                <m:t>1−</m:t>
                              </m:r>
                              <m:f>
                                <m:fPr>
                                  <m:type m:val="lin"/>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den>
                              </m:f>
                            </m:e>
                          </m:rad>
                        </m:den>
                      </m:f>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b="0" i="1" smtClean="0">
                          <a:latin typeface="Cambria Math" panose="02040503050406030204" pitchFamily="18" charset="0"/>
                        </a:rPr>
                        <m:t>=</m:t>
                      </m:r>
                      <m:r>
                        <a:rPr lang="en-US" i="1">
                          <a:latin typeface="Cambria Math" panose="02040503050406030204" pitchFamily="18" charset="0"/>
                        </a:rPr>
                        <m:t>𝑚</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rPr>
                        <m:t>𝐾𝐸</m:t>
                      </m:r>
                    </m:oMath>
                  </m:oMathPara>
                </a14:m>
                <a:endParaRPr lang="en-US"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pPr algn="ctr"/>
                <a:r>
                  <a:rPr lang="en-US" dirty="0" smtClean="0">
                    <a:latin typeface="Times New Roman" panose="02020603050405020304" pitchFamily="18" charset="0"/>
                    <a:cs typeface="Times New Roman" panose="02020603050405020304" pitchFamily="18" charset="0"/>
                  </a:rPr>
                  <a:t>Thus the total energy is the rest mass energy plus kinetic energy</a:t>
                </a:r>
              </a:p>
              <a:p>
                <a:endParaRPr lang="en-US" sz="800" dirty="0" smtClean="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𝐸</m:t>
                      </m:r>
                      <m:r>
                        <a:rPr lang="en-US" b="0" i="1" smtClean="0">
                          <a:latin typeface="Cambria Math" panose="02040503050406030204" pitchFamily="18" charset="0"/>
                          <a:cs typeface="Times New Roman" panose="02020603050405020304" pitchFamily="18" charset="0"/>
                        </a:rPr>
                        <m:t>=</m:t>
                      </m:r>
                      <m:r>
                        <a:rPr lang="en-US" i="1">
                          <a:latin typeface="Cambria Math" panose="02040503050406030204" pitchFamily="18" charset="0"/>
                        </a:rPr>
                        <m:t>𝑚</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num>
                        <m:den>
                          <m:rad>
                            <m:radPr>
                              <m:degHide m:val="on"/>
                              <m:ctrlPr>
                                <a:rPr lang="en-US" i="1">
                                  <a:latin typeface="Cambria Math" panose="02040503050406030204" pitchFamily="18" charset="0"/>
                                </a:rPr>
                              </m:ctrlPr>
                            </m:radPr>
                            <m:deg/>
                            <m:e>
                              <m:r>
                                <a:rPr lang="en-US" i="1">
                                  <a:latin typeface="Cambria Math" panose="02040503050406030204" pitchFamily="18" charset="0"/>
                                </a:rPr>
                                <m:t>1−</m:t>
                              </m:r>
                              <m:f>
                                <m:fPr>
                                  <m:type m:val="lin"/>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den>
                              </m:f>
                            </m:e>
                          </m:rad>
                        </m:den>
                      </m:f>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rPr>
                        <m:t>𝐾𝐸</m:t>
                      </m:r>
                    </m:oMath>
                  </m:oMathPara>
                </a14:m>
                <a:endParaRPr lang="en-US" i="1" dirty="0" smtClean="0">
                  <a:latin typeface="Times New Roman" panose="02020603050405020304" pitchFamily="18" charset="0"/>
                  <a:cs typeface="Times New Roman" panose="02020603050405020304" pitchFamily="18" charset="0"/>
                </a:endParaRPr>
              </a:p>
              <a:p>
                <a:endParaRPr lang="en-US" i="1"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Thus, we arrive at Einstein’s famous equation relating matter and energy:  </a:t>
                </a:r>
                <a14:m>
                  <m:oMath xmlns:m="http://schemas.openxmlformats.org/officeDocument/2006/math">
                    <m:r>
                      <a:rPr lang="en-US" b="1" i="1">
                        <a:latin typeface="Cambria Math" panose="02040503050406030204" pitchFamily="18" charset="0"/>
                        <a:cs typeface="Times New Roman" panose="02020603050405020304" pitchFamily="18" charset="0"/>
                      </a:rPr>
                      <m:t>𝑬</m:t>
                    </m:r>
                    <m:r>
                      <a:rPr lang="en-US" b="1" i="1">
                        <a:latin typeface="Cambria Math" panose="02040503050406030204" pitchFamily="18" charset="0"/>
                        <a:cs typeface="Times New Roman" panose="02020603050405020304" pitchFamily="18" charset="0"/>
                      </a:rPr>
                      <m:t>=</m:t>
                    </m:r>
                    <m:r>
                      <a:rPr lang="en-US" b="1" i="1">
                        <a:latin typeface="Cambria Math" panose="02040503050406030204" pitchFamily="18" charset="0"/>
                      </a:rPr>
                      <m:t>𝒎</m:t>
                    </m:r>
                    <m:sSup>
                      <m:sSupPr>
                        <m:ctrlPr>
                          <a:rPr lang="en-US" b="1" i="1">
                            <a:latin typeface="Cambria Math" panose="02040503050406030204" pitchFamily="18" charset="0"/>
                          </a:rPr>
                        </m:ctrlPr>
                      </m:sSupPr>
                      <m:e>
                        <m:r>
                          <a:rPr lang="en-US" b="1" i="1">
                            <a:latin typeface="Cambria Math" panose="02040503050406030204" pitchFamily="18" charset="0"/>
                          </a:rPr>
                          <m:t>𝒄</m:t>
                        </m:r>
                      </m:e>
                      <m:sup>
                        <m:r>
                          <a:rPr lang="en-US" b="1" i="1">
                            <a:latin typeface="Cambria Math" panose="02040503050406030204" pitchFamily="18" charset="0"/>
                          </a:rPr>
                          <m:t>𝟐</m:t>
                        </m:r>
                      </m:sup>
                    </m:sSup>
                  </m:oMath>
                </a14:m>
                <a:endParaRPr lang="en-US" b="1" dirty="0" smtClean="0">
                  <a:latin typeface="Times New Roman" panose="02020603050405020304" pitchFamily="18" charset="0"/>
                  <a:cs typeface="Times New Roman" panose="02020603050405020304"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441789" y="318499"/>
                <a:ext cx="11537878" cy="5705344"/>
              </a:xfrm>
              <a:prstGeom prst="rect">
                <a:avLst/>
              </a:prstGeom>
              <a:blipFill>
                <a:blip r:embed="rId2"/>
                <a:stretch>
                  <a:fillRect l="-423" t="-534" b="-855"/>
                </a:stretch>
              </a:blipFill>
            </p:spPr>
            <p:txBody>
              <a:bodyPr/>
              <a:lstStyle/>
              <a:p>
                <a:r>
                  <a:rPr lang="en-US">
                    <a:noFill/>
                  </a:rPr>
                  <a:t> </a:t>
                </a:r>
              </a:p>
            </p:txBody>
          </p:sp>
        </mc:Fallback>
      </mc:AlternateContent>
    </p:spTree>
    <p:extLst>
      <p:ext uri="{BB962C8B-B14F-4D97-AF65-F5344CB8AC3E}">
        <p14:creationId xmlns:p14="http://schemas.microsoft.com/office/powerpoint/2010/main" val="14233218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1789" y="163529"/>
            <a:ext cx="11106364"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Development of the Mathematics of the Special Theory of Relativity</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0536154" y="547285"/>
            <a:ext cx="323630" cy="1262784"/>
          </a:xfrm>
          <a:prstGeom prst="rect">
            <a:avLst/>
          </a:prstGeom>
        </p:spPr>
      </p:pic>
      <p:pic>
        <p:nvPicPr>
          <p:cNvPr id="9" name="Picture 2" descr="C:\JimFiles\Photo\Einstein.bmp"/>
          <p:cNvPicPr>
            <a:picLocks noChangeAspect="1" noChangeArrowheads="1"/>
          </p:cNvPicPr>
          <p:nvPr/>
        </p:nvPicPr>
        <p:blipFill>
          <a:blip r:embed="rId3" cstate="print"/>
          <a:srcRect/>
          <a:stretch>
            <a:fillRect/>
          </a:stretch>
        </p:blipFill>
        <p:spPr bwMode="auto">
          <a:xfrm>
            <a:off x="5559925" y="497062"/>
            <a:ext cx="870091" cy="870091"/>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10" name="TextBox 9"/>
              <p:cNvSpPr txBox="1"/>
              <p:nvPr/>
            </p:nvSpPr>
            <p:spPr>
              <a:xfrm>
                <a:off x="441789" y="2041654"/>
                <a:ext cx="11281024" cy="4710649"/>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At rest, Mr. Peabody observes his identical twin moving at a speed </a:t>
                </a:r>
                <a14:m>
                  <m:oMath xmlns:m="http://schemas.openxmlformats.org/officeDocument/2006/math">
                    <m:r>
                      <a:rPr lang="en-US" b="0" i="1" smtClean="0">
                        <a:latin typeface="Cambria Math" panose="02040503050406030204" pitchFamily="18" charset="0"/>
                        <a:cs typeface="Times New Roman" panose="02020603050405020304" pitchFamily="18" charset="0"/>
                      </a:rPr>
                      <m:t>𝑣</m:t>
                    </m:r>
                    <m:r>
                      <a:rPr lang="en-US" b="0" i="0" smtClean="0">
                        <a:latin typeface="Cambria Math" panose="02040503050406030204" pitchFamily="18" charset="0"/>
                        <a:cs typeface="Times New Roman" panose="02020603050405020304" pitchFamily="18" charset="0"/>
                      </a:rPr>
                      <m:t>=</m:t>
                    </m:r>
                    <m:f>
                      <m:fPr>
                        <m:type m:val="lin"/>
                        <m:ctrlPr>
                          <a:rPr lang="en-US" i="1" smtClean="0">
                            <a:latin typeface="Cambria Math" panose="02040503050406030204" pitchFamily="18" charset="0"/>
                            <a:cs typeface="Times New Roman" panose="02020603050405020304" pitchFamily="18" charset="0"/>
                          </a:rPr>
                        </m:ctrlPr>
                      </m:fPr>
                      <m:num>
                        <m:r>
                          <a:rPr lang="en-US"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num>
                      <m:den>
                        <m:r>
                          <a:rPr lang="en-US"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den>
                    </m:f>
                  </m:oMath>
                </a14:m>
                <a:r>
                  <a:rPr lang="en-US" dirty="0" smtClean="0">
                    <a:latin typeface="Times New Roman" panose="02020603050405020304" pitchFamily="18" charset="0"/>
                    <a:cs typeface="Times New Roman" panose="02020603050405020304" pitchFamily="18" charset="0"/>
                  </a:rPr>
                  <a:t> down the hall at near the speed of light, with the photo of Einstein on the wall also at rest with Mr. Peabody.  His identical twin of equal rest mass </a:t>
                </a:r>
                <a14:m>
                  <m:oMath xmlns:m="http://schemas.openxmlformats.org/officeDocument/2006/math">
                    <m:sSub>
                      <m:sSubPr>
                        <m:ctrlPr>
                          <a:rPr lang="en-US"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𝑚</m:t>
                        </m:r>
                      </m:e>
                      <m:sub>
                        <m:r>
                          <a:rPr lang="en-US" b="0" i="1" smtClean="0">
                            <a:latin typeface="Cambria Math" panose="02040503050406030204" pitchFamily="18" charset="0"/>
                            <a:cs typeface="Times New Roman" panose="02020603050405020304" pitchFamily="18" charset="0"/>
                          </a:rPr>
                          <m:t>0</m:t>
                        </m:r>
                      </m:sub>
                    </m:sSub>
                  </m:oMath>
                </a14:m>
                <a:r>
                  <a:rPr lang="en-US" dirty="0" smtClean="0">
                    <a:latin typeface="Times New Roman" panose="02020603050405020304" pitchFamily="18" charset="0"/>
                    <a:cs typeface="Times New Roman" panose="02020603050405020304" pitchFamily="18" charset="0"/>
                  </a:rPr>
                  <a:t> sees Mr. Peabody and the picture of Einstein also moving at the same speed </a:t>
                </a:r>
                <a:r>
                  <a:rPr lang="en-US" i="1" dirty="0" smtClean="0">
                    <a:latin typeface="Times New Roman" panose="02020603050405020304" pitchFamily="18" charset="0"/>
                    <a:cs typeface="Times New Roman" panose="02020603050405020304" pitchFamily="18" charset="0"/>
                  </a:rPr>
                  <a:t>v</a:t>
                </a:r>
                <a:r>
                  <a:rPr lang="en-US" dirty="0" smtClean="0">
                    <a:latin typeface="Times New Roman" panose="02020603050405020304" pitchFamily="18" charset="0"/>
                    <a:cs typeface="Times New Roman" panose="02020603050405020304" pitchFamily="18" charset="0"/>
                  </a:rPr>
                  <a:t> near the speed of light, but due to Lorentz contraction, Mr. Peabody’s identical twin sees Mr. Peabody and Einstein’s photo moving at the speed </a:t>
                </a:r>
                <a:r>
                  <a:rPr lang="en-US" i="1" dirty="0" smtClean="0">
                    <a:latin typeface="Times New Roman" panose="02020603050405020304" pitchFamily="18" charset="0"/>
                    <a:cs typeface="Times New Roman" panose="02020603050405020304" pitchFamily="18" charset="0"/>
                  </a:rPr>
                  <a:t>v</a:t>
                </a:r>
                <a:r>
                  <a:rPr lang="en-US" dirty="0" smtClean="0">
                    <a:latin typeface="Times New Roman" panose="02020603050405020304" pitchFamily="18" charset="0"/>
                    <a:cs typeface="Times New Roman" panose="02020603050405020304" pitchFamily="18" charset="0"/>
                  </a:rPr>
                  <a:t>, such that:</a:t>
                </a:r>
              </a:p>
              <a:p>
                <a:endParaRPr lang="en-US"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𝑣</m:t>
                      </m:r>
                      <m:r>
                        <a:rPr lang="en-US" b="0" i="1" smtClean="0">
                          <a:latin typeface="Cambria Math" panose="02040503050406030204" pitchFamily="18" charset="0"/>
                          <a:cs typeface="Times New Roman" panose="02020603050405020304" pitchFamily="18" charset="0"/>
                        </a:rPr>
                        <m:t>=</m:t>
                      </m:r>
                      <m:f>
                        <m:fPr>
                          <m:ctrlPr>
                            <a:rPr lang="en-US" i="1" smtClean="0">
                              <a:latin typeface="Cambria Math" panose="02040503050406030204" pitchFamily="18" charset="0"/>
                              <a:cs typeface="Times New Roman" panose="02020603050405020304" pitchFamily="18" charset="0"/>
                            </a:rPr>
                          </m:ctrlPr>
                        </m:fPr>
                        <m:num>
                          <m:r>
                            <m:rPr>
                              <m:sty m:val="p"/>
                            </m:rPr>
                            <a:rPr lang="el-GR" i="1" smtClean="0">
                              <a:latin typeface="Cambria Math" panose="02040503050406030204" pitchFamily="18" charset="0"/>
                              <a:ea typeface="Cambria Math" panose="02040503050406030204" pitchFamily="18" charset="0"/>
                              <a:cs typeface="Times New Roman" panose="02020603050405020304" pitchFamily="18" charset="0"/>
                            </a:rPr>
                            <m:t>Δ</m:t>
                          </m:r>
                          <m:sSup>
                            <m:sSupPr>
                              <m:ctrlPr>
                                <a:rPr lang="el-GR"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up>
                          </m:sSup>
                        </m:num>
                        <m:den>
                          <m:r>
                            <m:rPr>
                              <m:sty m:val="p"/>
                            </m:rPr>
                            <a:rPr lang="el-GR" i="1" smtClean="0">
                              <a:latin typeface="Cambria Math" panose="02040503050406030204" pitchFamily="18" charset="0"/>
                              <a:ea typeface="Cambria Math" panose="02040503050406030204" pitchFamily="18" charset="0"/>
                              <a:cs typeface="Times New Roman" panose="02020603050405020304" pitchFamily="18" charset="0"/>
                            </a:rPr>
                            <m:t>Δ</m:t>
                          </m:r>
                          <m:r>
                            <a:rPr lang="el-GR" i="1" smtClean="0">
                              <a:latin typeface="Cambria Math" panose="02040503050406030204" pitchFamily="18" charset="0"/>
                              <a:ea typeface="Cambria Math" panose="02040503050406030204" pitchFamily="18" charset="0"/>
                              <a:cs typeface="Times New Roman" panose="02020603050405020304" pitchFamily="18" charset="0"/>
                            </a:rPr>
                            <m:t>𝜏</m:t>
                          </m:r>
                        </m:den>
                      </m:f>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m:rPr>
                              <m:sty m:val="p"/>
                            </m:rPr>
                            <a:rPr lang="el-GR" b="0" i="1" smtClean="0">
                              <a:latin typeface="Cambria Math" panose="02040503050406030204" pitchFamily="18" charset="0"/>
                              <a:ea typeface="Cambria Math" panose="02040503050406030204" pitchFamily="18" charset="0"/>
                              <a:cs typeface="Times New Roman" panose="02020603050405020304" pitchFamily="18" charset="0"/>
                            </a:rPr>
                            <m:t>Δ</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rad>
                            <m:radPr>
                              <m:degHide m:val="on"/>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US" b="0" i="1" smtClean="0">
                                  <a:latin typeface="Cambria Math" panose="02040503050406030204" pitchFamily="18" charset="0"/>
                                  <a:ea typeface="Cambria Math" panose="02040503050406030204" pitchFamily="18" charset="0"/>
                                  <a:cs typeface="Times New Roman" panose="02020603050405020304" pitchFamily="18" charset="0"/>
                                </a:rPr>
                                <m:t>1−</m:t>
                              </m:r>
                              <m:f>
                                <m:fPr>
                                  <m:type m:val="lin"/>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𝑣</m:t>
                                      </m:r>
                                    </m:e>
                                    <m:sup>
                                      <m:r>
                                        <a:rPr lang="en-US" b="0" i="1" smtClean="0">
                                          <a:latin typeface="Cambria Math" panose="02040503050406030204" pitchFamily="18" charset="0"/>
                                          <a:ea typeface="Cambria Math" panose="02040503050406030204" pitchFamily="18" charset="0"/>
                                          <a:cs typeface="Times New Roman" panose="02020603050405020304" pitchFamily="18" charset="0"/>
                                        </a:rPr>
                                        <m:t>2</m:t>
                                      </m:r>
                                    </m:sup>
                                  </m:sSup>
                                </m:num>
                                <m:den>
                                  <m:sSup>
                                    <m:sSup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𝑐</m:t>
                                      </m:r>
                                    </m:e>
                                    <m:sup>
                                      <m:r>
                                        <a:rPr lang="en-US"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e>
                          </m:rad>
                        </m:num>
                        <m:den>
                          <m:r>
                            <m:rPr>
                              <m:sty m:val="p"/>
                            </m:rPr>
                            <a:rPr lang="el-GR" b="0" i="1" smtClean="0">
                              <a:latin typeface="Cambria Math" panose="02040503050406030204" pitchFamily="18" charset="0"/>
                              <a:ea typeface="Cambria Math" panose="02040503050406030204" pitchFamily="18" charset="0"/>
                              <a:cs typeface="Times New Roman" panose="02020603050405020304" pitchFamily="18" charset="0"/>
                            </a:rPr>
                            <m:t>Δ</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rad>
                            <m:radPr>
                              <m:degHide m:val="on"/>
                              <m:ctrlPr>
                                <a:rPr lang="en-US" i="1">
                                  <a:latin typeface="Cambria Math" panose="02040503050406030204" pitchFamily="18" charset="0"/>
                                  <a:ea typeface="Cambria Math" panose="02040503050406030204" pitchFamily="18" charset="0"/>
                                  <a:cs typeface="Times New Roman" panose="02020603050405020304" pitchFamily="18" charset="0"/>
                                </a:rPr>
                              </m:ctrlPr>
                            </m:radPr>
                            <m:deg/>
                            <m:e>
                              <m:r>
                                <a:rPr lang="en-US" i="1">
                                  <a:latin typeface="Cambria Math" panose="02040503050406030204" pitchFamily="18" charset="0"/>
                                  <a:ea typeface="Cambria Math" panose="02040503050406030204" pitchFamily="18" charset="0"/>
                                  <a:cs typeface="Times New Roman" panose="02020603050405020304" pitchFamily="18" charset="0"/>
                                </a:rPr>
                                <m:t>1−</m:t>
                              </m:r>
                              <m:f>
                                <m:fPr>
                                  <m:type m:val="lin"/>
                                  <m:ctrlPr>
                                    <a:rPr lang="en-US"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US" i="1">
                                          <a:latin typeface="Cambria Math" panose="02040503050406030204" pitchFamily="18" charset="0"/>
                                          <a:ea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mbria Math" panose="02040503050406030204" pitchFamily="18" charset="0"/>
                                          <a:cs typeface="Times New Roman" panose="02020603050405020304" pitchFamily="18" charset="0"/>
                                        </a:rPr>
                                        <m:t>𝑣</m:t>
                                      </m:r>
                                    </m:e>
                                    <m:sup>
                                      <m:r>
                                        <a:rPr lang="en-US" i="1">
                                          <a:latin typeface="Cambria Math" panose="02040503050406030204" pitchFamily="18" charset="0"/>
                                          <a:ea typeface="Cambria Math" panose="02040503050406030204" pitchFamily="18" charset="0"/>
                                          <a:cs typeface="Times New Roman" panose="02020603050405020304" pitchFamily="18" charset="0"/>
                                        </a:rPr>
                                        <m:t>2</m:t>
                                      </m:r>
                                    </m:sup>
                                  </m:sSup>
                                </m:num>
                                <m:den>
                                  <m:sSup>
                                    <m:sSupPr>
                                      <m:ctrlPr>
                                        <a:rPr lang="en-US" i="1">
                                          <a:latin typeface="Cambria Math" panose="02040503050406030204" pitchFamily="18" charset="0"/>
                                          <a:ea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mbria Math" panose="02040503050406030204" pitchFamily="18" charset="0"/>
                                          <a:cs typeface="Times New Roman" panose="02020603050405020304" pitchFamily="18" charset="0"/>
                                        </a:rPr>
                                        <m:t>𝑐</m:t>
                                      </m:r>
                                    </m:e>
                                    <m:sup>
                                      <m:r>
                                        <a:rPr lang="en-US" i="1">
                                          <a:latin typeface="Cambria Math" panose="02040503050406030204" pitchFamily="18" charset="0"/>
                                          <a:ea typeface="Cambria Math" panose="02040503050406030204" pitchFamily="18" charset="0"/>
                                          <a:cs typeface="Times New Roman" panose="02020603050405020304" pitchFamily="18" charset="0"/>
                                        </a:rPr>
                                        <m:t>2</m:t>
                                      </m:r>
                                    </m:sup>
                                  </m:sSup>
                                </m:den>
                              </m:f>
                            </m:e>
                          </m:rad>
                        </m:den>
                      </m:f>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m:rPr>
                              <m:sty m:val="p"/>
                            </m:rPr>
                            <a:rPr lang="el-GR" i="1">
                              <a:latin typeface="Cambria Math" panose="02040503050406030204" pitchFamily="18" charset="0"/>
                              <a:ea typeface="Cambria Math" panose="02040503050406030204" pitchFamily="18" charset="0"/>
                              <a:cs typeface="Times New Roman" panose="02020603050405020304" pitchFamily="18" charset="0"/>
                            </a:rPr>
                            <m:t>Δ</m:t>
                          </m:r>
                          <m:r>
                            <a:rPr lang="en-US" i="1">
                              <a:latin typeface="Cambria Math" panose="02040503050406030204" pitchFamily="18" charset="0"/>
                              <a:ea typeface="Cambria Math" panose="02040503050406030204" pitchFamily="18" charset="0"/>
                              <a:cs typeface="Times New Roman" panose="02020603050405020304" pitchFamily="18" charset="0"/>
                            </a:rPr>
                            <m:t>𝑥</m:t>
                          </m:r>
                        </m:num>
                        <m:den>
                          <m:r>
                            <m:rPr>
                              <m:sty m:val="p"/>
                            </m:rPr>
                            <a:rPr lang="el-GR" i="1">
                              <a:latin typeface="Cambria Math" panose="02040503050406030204" pitchFamily="18" charset="0"/>
                              <a:ea typeface="Cambria Math" panose="02040503050406030204" pitchFamily="18" charset="0"/>
                              <a:cs typeface="Times New Roman" panose="02020603050405020304" pitchFamily="18" charset="0"/>
                            </a:rPr>
                            <m:t>Δ</m:t>
                          </m:r>
                          <m:r>
                            <a:rPr lang="en-US" i="1">
                              <a:latin typeface="Cambria Math" panose="02040503050406030204" pitchFamily="18" charset="0"/>
                              <a:ea typeface="Cambria Math" panose="02040503050406030204" pitchFamily="18" charset="0"/>
                              <a:cs typeface="Times New Roman" panose="02020603050405020304" pitchFamily="18" charset="0"/>
                            </a:rPr>
                            <m:t>𝑡</m:t>
                          </m:r>
                        </m:den>
                      </m:f>
                    </m:oMath>
                  </m:oMathPara>
                </a14:m>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So</a:t>
                </a:r>
              </a:p>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𝑚</m:t>
                          </m:r>
                        </m:e>
                        <m:sub>
                          <m:r>
                            <a:rPr lang="en-US" b="0" i="1" smtClean="0">
                              <a:latin typeface="Cambria Math" panose="02040503050406030204" pitchFamily="18" charset="0"/>
                              <a:cs typeface="Times New Roman" panose="02020603050405020304" pitchFamily="18" charset="0"/>
                            </a:rPr>
                            <m:t>0</m:t>
                          </m:r>
                        </m:sub>
                      </m:sSub>
                      <m:f>
                        <m:fPr>
                          <m:ctrlPr>
                            <a:rPr lang="en-US" i="1" smtClean="0">
                              <a:latin typeface="Cambria Math" panose="02040503050406030204" pitchFamily="18" charset="0"/>
                              <a:cs typeface="Times New Roman" panose="02020603050405020304" pitchFamily="18" charset="0"/>
                            </a:rPr>
                          </m:ctrlPr>
                        </m:fPr>
                        <m:num>
                          <m:r>
                            <m:rPr>
                              <m:sty m:val="p"/>
                            </m:rPr>
                            <a:rPr lang="el-GR" i="1" smtClean="0">
                              <a:latin typeface="Cambria Math" panose="02040503050406030204" pitchFamily="18" charset="0"/>
                              <a:ea typeface="Cambria Math" panose="02040503050406030204" pitchFamily="18" charset="0"/>
                              <a:cs typeface="Times New Roman" panose="02020603050405020304" pitchFamily="18" charset="0"/>
                            </a:rPr>
                            <m:t>Δ</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num>
                        <m:den>
                          <m:r>
                            <m:rPr>
                              <m:sty m:val="p"/>
                            </m:rPr>
                            <a:rPr lang="el-GR" i="1" smtClean="0">
                              <a:latin typeface="Cambria Math" panose="02040503050406030204" pitchFamily="18" charset="0"/>
                              <a:ea typeface="Cambria Math" panose="02040503050406030204" pitchFamily="18" charset="0"/>
                              <a:cs typeface="Times New Roman" panose="02020603050405020304" pitchFamily="18" charset="0"/>
                            </a:rPr>
                            <m:t>Δ</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den>
                      </m:f>
                      <m:r>
                        <a:rPr lang="en-US" b="0" i="1" smtClean="0">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𝑚</m:t>
                          </m:r>
                        </m:e>
                        <m:sub>
                          <m:r>
                            <a:rPr lang="en-US" i="1">
                              <a:latin typeface="Cambria Math" panose="02040503050406030204" pitchFamily="18" charset="0"/>
                              <a:cs typeface="Times New Roman" panose="02020603050405020304" pitchFamily="18" charset="0"/>
                            </a:rPr>
                            <m:t>0</m:t>
                          </m:r>
                        </m:sub>
                      </m:sSub>
                      <m:f>
                        <m:fPr>
                          <m:ctrlPr>
                            <a:rPr lang="en-US" i="1">
                              <a:latin typeface="Cambria Math" panose="02040503050406030204" pitchFamily="18" charset="0"/>
                              <a:cs typeface="Times New Roman" panose="02020603050405020304" pitchFamily="18" charset="0"/>
                            </a:rPr>
                          </m:ctrlPr>
                        </m:fPr>
                        <m:num>
                          <m:r>
                            <m:rPr>
                              <m:sty m:val="p"/>
                            </m:rPr>
                            <a:rPr lang="el-GR" i="1">
                              <a:latin typeface="Cambria Math" panose="02040503050406030204" pitchFamily="18" charset="0"/>
                              <a:ea typeface="Cambria Math" panose="02040503050406030204" pitchFamily="18" charset="0"/>
                              <a:cs typeface="Times New Roman" panose="02020603050405020304" pitchFamily="18" charset="0"/>
                            </a:rPr>
                            <m:t>Δ</m:t>
                          </m:r>
                          <m:sSup>
                            <m:sSupPr>
                              <m:ctrlPr>
                                <a:rPr lang="el-GR" i="1">
                                  <a:latin typeface="Cambria Math" panose="02040503050406030204" pitchFamily="18" charset="0"/>
                                  <a:ea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mbria Math" panose="02040503050406030204" pitchFamily="18" charset="0"/>
                                  <a:cs typeface="Times New Roman" panose="02020603050405020304" pitchFamily="18" charset="0"/>
                                </a:rPr>
                                <m:t>𝑥</m:t>
                              </m:r>
                            </m:e>
                            <m:sup>
                              <m:r>
                                <a:rPr lang="en-US" i="1">
                                  <a:latin typeface="Cambria Math" panose="02040503050406030204" pitchFamily="18" charset="0"/>
                                  <a:ea typeface="Cambria Math" panose="02040503050406030204" pitchFamily="18" charset="0"/>
                                  <a:cs typeface="Times New Roman" panose="02020603050405020304" pitchFamily="18" charset="0"/>
                                </a:rPr>
                                <m:t>′</m:t>
                              </m:r>
                            </m:sup>
                          </m:sSup>
                        </m:num>
                        <m:den>
                          <m:r>
                            <m:rPr>
                              <m:sty m:val="p"/>
                            </m:rPr>
                            <a:rPr lang="el-GR" i="1">
                              <a:latin typeface="Cambria Math" panose="02040503050406030204" pitchFamily="18" charset="0"/>
                              <a:ea typeface="Cambria Math" panose="02040503050406030204" pitchFamily="18" charset="0"/>
                              <a:cs typeface="Times New Roman" panose="02020603050405020304" pitchFamily="18" charset="0"/>
                            </a:rPr>
                            <m:t>Δ</m:t>
                          </m:r>
                          <m:r>
                            <a:rPr lang="el-GR" i="1">
                              <a:latin typeface="Cambria Math" panose="02040503050406030204" pitchFamily="18" charset="0"/>
                              <a:ea typeface="Cambria Math" panose="02040503050406030204" pitchFamily="18" charset="0"/>
                              <a:cs typeface="Times New Roman" panose="02020603050405020304" pitchFamily="18" charset="0"/>
                            </a:rPr>
                            <m:t>𝜏</m:t>
                          </m:r>
                        </m:den>
                      </m:f>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𝑚</m:t>
                          </m:r>
                        </m:e>
                        <m:sub>
                          <m:r>
                            <a:rPr lang="en-US" i="1">
                              <a:latin typeface="Cambria Math" panose="02040503050406030204" pitchFamily="18" charset="0"/>
                              <a:cs typeface="Times New Roman" panose="02020603050405020304" pitchFamily="18" charset="0"/>
                            </a:rPr>
                            <m:t>0</m:t>
                          </m:r>
                        </m:sub>
                      </m:sSub>
                      <m:f>
                        <m:fPr>
                          <m:ctrlPr>
                            <a:rPr lang="en-US" i="1">
                              <a:latin typeface="Cambria Math" panose="02040503050406030204" pitchFamily="18" charset="0"/>
                              <a:cs typeface="Times New Roman" panose="02020603050405020304" pitchFamily="18" charset="0"/>
                            </a:rPr>
                          </m:ctrlPr>
                        </m:fPr>
                        <m:num>
                          <m:r>
                            <m:rPr>
                              <m:sty m:val="p"/>
                            </m:rPr>
                            <a:rPr lang="el-GR" i="1">
                              <a:latin typeface="Cambria Math" panose="02040503050406030204" pitchFamily="18" charset="0"/>
                              <a:ea typeface="Cambria Math" panose="02040503050406030204" pitchFamily="18" charset="0"/>
                              <a:cs typeface="Times New Roman" panose="02020603050405020304" pitchFamily="18" charset="0"/>
                            </a:rPr>
                            <m:t>Δ</m:t>
                          </m:r>
                          <m:r>
                            <a:rPr lang="en-US" i="1">
                              <a:latin typeface="Cambria Math" panose="02040503050406030204" pitchFamily="18" charset="0"/>
                              <a:ea typeface="Cambria Math" panose="02040503050406030204" pitchFamily="18" charset="0"/>
                              <a:cs typeface="Times New Roman" panose="02020603050405020304" pitchFamily="18" charset="0"/>
                            </a:rPr>
                            <m:t>𝑥</m:t>
                          </m:r>
                          <m:rad>
                            <m:radPr>
                              <m:degHide m:val="on"/>
                              <m:ctrlPr>
                                <a:rPr lang="en-US" i="1">
                                  <a:latin typeface="Cambria Math" panose="02040503050406030204" pitchFamily="18" charset="0"/>
                                  <a:ea typeface="Cambria Math" panose="02040503050406030204" pitchFamily="18" charset="0"/>
                                  <a:cs typeface="Times New Roman" panose="02020603050405020304" pitchFamily="18" charset="0"/>
                                </a:rPr>
                              </m:ctrlPr>
                            </m:radPr>
                            <m:deg/>
                            <m:e>
                              <m:r>
                                <a:rPr lang="en-US" i="1">
                                  <a:latin typeface="Cambria Math" panose="02040503050406030204" pitchFamily="18" charset="0"/>
                                  <a:ea typeface="Cambria Math" panose="02040503050406030204" pitchFamily="18" charset="0"/>
                                  <a:cs typeface="Times New Roman" panose="02020603050405020304" pitchFamily="18" charset="0"/>
                                </a:rPr>
                                <m:t>1−</m:t>
                              </m:r>
                              <m:f>
                                <m:fPr>
                                  <m:type m:val="lin"/>
                                  <m:ctrlPr>
                                    <a:rPr lang="en-US"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US" i="1">
                                          <a:latin typeface="Cambria Math" panose="02040503050406030204" pitchFamily="18" charset="0"/>
                                          <a:ea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mbria Math" panose="02040503050406030204" pitchFamily="18" charset="0"/>
                                          <a:cs typeface="Times New Roman" panose="02020603050405020304" pitchFamily="18" charset="0"/>
                                        </a:rPr>
                                        <m:t>𝑣</m:t>
                                      </m:r>
                                    </m:e>
                                    <m:sup>
                                      <m:r>
                                        <a:rPr lang="en-US" i="1">
                                          <a:latin typeface="Cambria Math" panose="02040503050406030204" pitchFamily="18" charset="0"/>
                                          <a:ea typeface="Cambria Math" panose="02040503050406030204" pitchFamily="18" charset="0"/>
                                          <a:cs typeface="Times New Roman" panose="02020603050405020304" pitchFamily="18" charset="0"/>
                                        </a:rPr>
                                        <m:t>2</m:t>
                                      </m:r>
                                    </m:sup>
                                  </m:sSup>
                                </m:num>
                                <m:den>
                                  <m:sSup>
                                    <m:sSupPr>
                                      <m:ctrlPr>
                                        <a:rPr lang="en-US" i="1">
                                          <a:latin typeface="Cambria Math" panose="02040503050406030204" pitchFamily="18" charset="0"/>
                                          <a:ea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mbria Math" panose="02040503050406030204" pitchFamily="18" charset="0"/>
                                          <a:cs typeface="Times New Roman" panose="02020603050405020304" pitchFamily="18" charset="0"/>
                                        </a:rPr>
                                        <m:t>𝑐</m:t>
                                      </m:r>
                                    </m:e>
                                    <m:sup>
                                      <m:r>
                                        <a:rPr lang="en-US" i="1">
                                          <a:latin typeface="Cambria Math" panose="02040503050406030204" pitchFamily="18" charset="0"/>
                                          <a:ea typeface="Cambria Math" panose="02040503050406030204" pitchFamily="18" charset="0"/>
                                          <a:cs typeface="Times New Roman" panose="02020603050405020304" pitchFamily="18" charset="0"/>
                                        </a:rPr>
                                        <m:t>2</m:t>
                                      </m:r>
                                    </m:sup>
                                  </m:sSup>
                                </m:den>
                              </m:f>
                            </m:e>
                          </m:rad>
                        </m:num>
                        <m:den>
                          <m:r>
                            <m:rPr>
                              <m:sty m:val="p"/>
                            </m:rPr>
                            <a:rPr lang="el-GR" i="1">
                              <a:latin typeface="Cambria Math" panose="02040503050406030204" pitchFamily="18" charset="0"/>
                              <a:ea typeface="Cambria Math" panose="02040503050406030204" pitchFamily="18" charset="0"/>
                              <a:cs typeface="Times New Roman" panose="02020603050405020304" pitchFamily="18" charset="0"/>
                            </a:rPr>
                            <m:t>Δ</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rad>
                            <m:radPr>
                              <m:degHide m:val="on"/>
                              <m:ctrlPr>
                                <a:rPr lang="en-US" i="1">
                                  <a:latin typeface="Cambria Math" panose="02040503050406030204" pitchFamily="18" charset="0"/>
                                  <a:ea typeface="Cambria Math" panose="02040503050406030204" pitchFamily="18" charset="0"/>
                                  <a:cs typeface="Times New Roman" panose="02020603050405020304" pitchFamily="18" charset="0"/>
                                </a:rPr>
                              </m:ctrlPr>
                            </m:radPr>
                            <m:deg/>
                            <m:e>
                              <m:r>
                                <a:rPr lang="en-US" i="1">
                                  <a:latin typeface="Cambria Math" panose="02040503050406030204" pitchFamily="18" charset="0"/>
                                  <a:ea typeface="Cambria Math" panose="02040503050406030204" pitchFamily="18" charset="0"/>
                                  <a:cs typeface="Times New Roman" panose="02020603050405020304" pitchFamily="18" charset="0"/>
                                </a:rPr>
                                <m:t>1−</m:t>
                              </m:r>
                              <m:f>
                                <m:fPr>
                                  <m:type m:val="lin"/>
                                  <m:ctrlPr>
                                    <a:rPr lang="en-US"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US" i="1">
                                          <a:latin typeface="Cambria Math" panose="02040503050406030204" pitchFamily="18" charset="0"/>
                                          <a:ea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mbria Math" panose="02040503050406030204" pitchFamily="18" charset="0"/>
                                          <a:cs typeface="Times New Roman" panose="02020603050405020304" pitchFamily="18" charset="0"/>
                                        </a:rPr>
                                        <m:t>𝑣</m:t>
                                      </m:r>
                                    </m:e>
                                    <m:sup>
                                      <m:r>
                                        <a:rPr lang="en-US" i="1">
                                          <a:latin typeface="Cambria Math" panose="02040503050406030204" pitchFamily="18" charset="0"/>
                                          <a:ea typeface="Cambria Math" panose="02040503050406030204" pitchFamily="18" charset="0"/>
                                          <a:cs typeface="Times New Roman" panose="02020603050405020304" pitchFamily="18" charset="0"/>
                                        </a:rPr>
                                        <m:t>2</m:t>
                                      </m:r>
                                    </m:sup>
                                  </m:sSup>
                                </m:num>
                                <m:den>
                                  <m:sSup>
                                    <m:sSupPr>
                                      <m:ctrlPr>
                                        <a:rPr lang="en-US" i="1">
                                          <a:latin typeface="Cambria Math" panose="02040503050406030204" pitchFamily="18" charset="0"/>
                                          <a:ea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mbria Math" panose="02040503050406030204" pitchFamily="18" charset="0"/>
                                          <a:cs typeface="Times New Roman" panose="02020603050405020304" pitchFamily="18" charset="0"/>
                                        </a:rPr>
                                        <m:t>𝑐</m:t>
                                      </m:r>
                                    </m:e>
                                    <m:sup>
                                      <m:r>
                                        <a:rPr lang="en-US" i="1">
                                          <a:latin typeface="Cambria Math" panose="02040503050406030204" pitchFamily="18" charset="0"/>
                                          <a:ea typeface="Cambria Math" panose="02040503050406030204" pitchFamily="18" charset="0"/>
                                          <a:cs typeface="Times New Roman" panose="02020603050405020304" pitchFamily="18" charset="0"/>
                                        </a:rPr>
                                        <m:t>2</m:t>
                                      </m:r>
                                    </m:sup>
                                  </m:sSup>
                                </m:den>
                              </m:f>
                            </m:e>
                          </m:rad>
                        </m:den>
                      </m:f>
                    </m:oMath>
                  </m:oMathPara>
                </a14:m>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Thus, each one sees their identical twin moving with the following expression for their momentum </a:t>
                </a:r>
              </a:p>
              <a:p>
                <a:endParaRPr lang="en-US"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𝑝</m:t>
                      </m:r>
                      <m:r>
                        <a:rPr lang="en-US" i="1">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1−</m:t>
                                  </m:r>
                                  <m:f>
                                    <m:fPr>
                                      <m:type m:val="lin"/>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den>
                                  </m:f>
                                </m:e>
                              </m:rad>
                            </m:den>
                          </m:f>
                        </m:e>
                      </m:d>
                      <m:f>
                        <m:fPr>
                          <m:ctrlPr>
                            <a:rPr lang="en-US" i="1" smtClean="0">
                              <a:latin typeface="Cambria Math" panose="02040503050406030204" pitchFamily="18" charset="0"/>
                            </a:rPr>
                          </m:ctrlPr>
                        </m:fPr>
                        <m:num>
                          <m:r>
                            <m:rPr>
                              <m:sty m:val="p"/>
                            </m:rPr>
                            <a:rPr lang="el-GR" i="1" smtClean="0">
                              <a:latin typeface="Cambria Math" panose="02040503050406030204" pitchFamily="18" charset="0"/>
                              <a:ea typeface="Cambria Math" panose="02040503050406030204" pitchFamily="18" charset="0"/>
                            </a:rPr>
                            <m:t>Δ</m:t>
                          </m:r>
                          <m:r>
                            <a:rPr lang="en-US" b="0" i="1" smtClean="0">
                              <a:latin typeface="Cambria Math" panose="02040503050406030204" pitchFamily="18" charset="0"/>
                              <a:ea typeface="Cambria Math" panose="02040503050406030204" pitchFamily="18" charset="0"/>
                            </a:rPr>
                            <m:t>𝑥</m:t>
                          </m:r>
                        </m:num>
                        <m:den>
                          <m:r>
                            <m:rPr>
                              <m:sty m:val="p"/>
                            </m:rPr>
                            <a:rPr lang="el-GR" i="1" smtClean="0">
                              <a:latin typeface="Cambria Math" panose="02040503050406030204" pitchFamily="18" charset="0"/>
                              <a:ea typeface="Cambria Math" panose="02040503050406030204" pitchFamily="18" charset="0"/>
                            </a:rPr>
                            <m:t>Δ</m:t>
                          </m:r>
                          <m:r>
                            <a:rPr lang="en-US" b="0" i="1" smtClean="0">
                              <a:latin typeface="Cambria Math" panose="02040503050406030204" pitchFamily="18" charset="0"/>
                              <a:ea typeface="Cambria Math" panose="02040503050406030204" pitchFamily="18" charset="0"/>
                            </a:rPr>
                            <m:t>𝑡</m:t>
                          </m:r>
                        </m:den>
                      </m:f>
                      <m:r>
                        <a:rPr lang="en-US" b="0" i="1" smtClean="0">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1−</m:t>
                                  </m:r>
                                  <m:f>
                                    <m:fPr>
                                      <m:type m:val="lin"/>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den>
                                  </m:f>
                                </m:e>
                              </m:rad>
                            </m:den>
                          </m:f>
                        </m:e>
                      </m:d>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𝑚𝑣</m:t>
                      </m:r>
                    </m:oMath>
                  </m:oMathPara>
                </a14:m>
                <a:endParaRPr lang="en-US" i="1" dirty="0">
                  <a:latin typeface="Times New Roman" panose="02020603050405020304" pitchFamily="18" charset="0"/>
                  <a:cs typeface="Times New Roman" panose="02020603050405020304" pitchFamily="18"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441789" y="2041654"/>
                <a:ext cx="11281024" cy="4710649"/>
              </a:xfrm>
              <a:prstGeom prst="rect">
                <a:avLst/>
              </a:prstGeom>
              <a:blipFill>
                <a:blip r:embed="rId4"/>
                <a:stretch>
                  <a:fillRect l="-432" t="-9056"/>
                </a:stretch>
              </a:blipFill>
            </p:spPr>
            <p:txBody>
              <a:bodyPr/>
              <a:lstStyle/>
              <a:p>
                <a:r>
                  <a:rPr lang="en-US">
                    <a:noFill/>
                  </a:rPr>
                  <a:t> </a:t>
                </a:r>
              </a:p>
            </p:txBody>
          </p:sp>
        </mc:Fallback>
      </mc:AlternateContent>
      <p:cxnSp>
        <p:nvCxnSpPr>
          <p:cNvPr id="12" name="Straight Connector 11"/>
          <p:cNvCxnSpPr/>
          <p:nvPr/>
        </p:nvCxnSpPr>
        <p:spPr>
          <a:xfrm flipV="1">
            <a:off x="873303" y="1909946"/>
            <a:ext cx="10068674" cy="514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8532695" y="1215528"/>
            <a:ext cx="2003459" cy="39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0423" y="575880"/>
            <a:ext cx="640259" cy="1118570"/>
          </a:xfrm>
          <a:prstGeom prst="rect">
            <a:avLst/>
          </a:prstGeom>
        </p:spPr>
      </p:pic>
    </p:spTree>
    <p:extLst>
      <p:ext uri="{BB962C8B-B14F-4D97-AF65-F5344CB8AC3E}">
        <p14:creationId xmlns:p14="http://schemas.microsoft.com/office/powerpoint/2010/main" val="7916574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380144" y="123290"/>
                <a:ext cx="11342669" cy="6638036"/>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From this result of Einstein’s Special Theory of Relativity, Professor </a:t>
                </a:r>
                <a:r>
                  <a:rPr lang="en-US" dirty="0" err="1" smtClean="0">
                    <a:latin typeface="Times New Roman" panose="02020603050405020304" pitchFamily="18" charset="0"/>
                    <a:cs typeface="Times New Roman" panose="02020603050405020304" pitchFamily="18" charset="0"/>
                  </a:rPr>
                  <a:t>Minkowski</a:t>
                </a:r>
                <a:r>
                  <a:rPr lang="en-US" dirty="0" smtClean="0">
                    <a:latin typeface="Times New Roman" panose="02020603050405020304" pitchFamily="18" charset="0"/>
                    <a:cs typeface="Times New Roman" panose="02020603050405020304" pitchFamily="18" charset="0"/>
                  </a:rPr>
                  <a:t> developed the aspect of four-dimensions of space and time.  Space consisting of three-dimensions expressed as </a:t>
                </a:r>
                <a:r>
                  <a:rPr lang="en-US" i="1" dirty="0" smtClean="0">
                    <a:latin typeface="Times New Roman" panose="02020603050405020304" pitchFamily="18" charset="0"/>
                    <a:cs typeface="Times New Roman" panose="02020603050405020304" pitchFamily="18" charset="0"/>
                  </a:rPr>
                  <a:t>x</a:t>
                </a: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y</a:t>
                </a:r>
                <a:r>
                  <a:rPr lang="en-US" dirty="0" smtClean="0">
                    <a:latin typeface="Times New Roman" panose="02020603050405020304" pitchFamily="18" charset="0"/>
                    <a:cs typeface="Times New Roman" panose="02020603050405020304" pitchFamily="18" charset="0"/>
                  </a:rPr>
                  <a:t>, and </a:t>
                </a:r>
                <a:r>
                  <a:rPr lang="en-US" i="1" dirty="0" smtClean="0">
                    <a:latin typeface="Times New Roman" panose="02020603050405020304" pitchFamily="18" charset="0"/>
                    <a:cs typeface="Times New Roman" panose="02020603050405020304" pitchFamily="18" charset="0"/>
                  </a:rPr>
                  <a:t>z</a:t>
                </a:r>
                <a:r>
                  <a:rPr lang="en-US" dirty="0" smtClean="0">
                    <a:latin typeface="Times New Roman" panose="02020603050405020304" pitchFamily="18" charset="0"/>
                    <a:cs typeface="Times New Roman" panose="02020603050405020304" pitchFamily="18" charset="0"/>
                  </a:rPr>
                  <a:t>, plus a fourth dimension of time as </a:t>
                </a:r>
                <a:r>
                  <a:rPr lang="en-US" i="1" dirty="0" smtClean="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a:t>
                </a: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is called </a:t>
                </a:r>
                <a:r>
                  <a:rPr lang="en-US" dirty="0" err="1" smtClean="0">
                    <a:latin typeface="Times New Roman" panose="02020603050405020304" pitchFamily="18" charset="0"/>
                    <a:cs typeface="Times New Roman" panose="02020603050405020304" pitchFamily="18" charset="0"/>
                  </a:rPr>
                  <a:t>Minkowski</a:t>
                </a:r>
                <a:r>
                  <a:rPr lang="en-US" dirty="0" smtClean="0">
                    <a:latin typeface="Times New Roman" panose="02020603050405020304" pitchFamily="18" charset="0"/>
                    <a:cs typeface="Times New Roman" panose="02020603050405020304" pitchFamily="18" charset="0"/>
                  </a:rPr>
                  <a:t> space-time, and because the speed of light is a universal constant, </a:t>
                </a:r>
                <a:r>
                  <a:rPr lang="en-US" dirty="0" err="1" smtClean="0">
                    <a:latin typeface="Times New Roman" panose="02020603050405020304" pitchFamily="18" charset="0"/>
                    <a:cs typeface="Times New Roman" panose="02020603050405020304" pitchFamily="18" charset="0"/>
                  </a:rPr>
                  <a:t>Minkowski</a:t>
                </a:r>
                <a:r>
                  <a:rPr lang="en-US" dirty="0" smtClean="0">
                    <a:latin typeface="Times New Roman" panose="02020603050405020304" pitchFamily="18" charset="0"/>
                    <a:cs typeface="Times New Roman" panose="02020603050405020304" pitchFamily="18" charset="0"/>
                  </a:rPr>
                  <a:t> space is derived as follows.  Since:</a:t>
                </a:r>
                <a:endParaRPr lang="en-US"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𝐸</m:t>
                      </m:r>
                      <m:r>
                        <a:rPr lang="en-US" sz="1600" i="1">
                          <a:latin typeface="Cambria Math" panose="02040503050406030204" pitchFamily="18" charset="0"/>
                        </a:rPr>
                        <m:t>= </m:t>
                      </m:r>
                      <m:f>
                        <m:fPr>
                          <m:ctrlPr>
                            <a:rPr lang="en-US" sz="1600" i="1">
                              <a:latin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rPr>
                                <m:t>𝑚</m:t>
                              </m:r>
                            </m:e>
                            <m:sub>
                              <m:r>
                                <a:rPr lang="en-US" sz="1600" i="1">
                                  <a:latin typeface="Cambria Math" panose="02040503050406030204" pitchFamily="18" charset="0"/>
                                </a:rPr>
                                <m:t>0</m:t>
                              </m:r>
                            </m:sub>
                          </m:sSub>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2</m:t>
                              </m:r>
                            </m:sup>
                          </m:sSup>
                        </m:num>
                        <m:den>
                          <m:rad>
                            <m:radPr>
                              <m:degHide m:val="on"/>
                              <m:ctrlPr>
                                <a:rPr lang="en-US" sz="1600" i="1">
                                  <a:latin typeface="Cambria Math" panose="02040503050406030204" pitchFamily="18" charset="0"/>
                                </a:rPr>
                              </m:ctrlPr>
                            </m:radPr>
                            <m:deg/>
                            <m:e>
                              <m:r>
                                <a:rPr lang="en-US" sz="1600" i="1">
                                  <a:latin typeface="Cambria Math" panose="02040503050406030204" pitchFamily="18" charset="0"/>
                                </a:rPr>
                                <m:t>1−</m:t>
                              </m:r>
                              <m:f>
                                <m:fPr>
                                  <m:type m:val="lin"/>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𝑣</m:t>
                                      </m:r>
                                    </m:e>
                                    <m:sup>
                                      <m:r>
                                        <a:rPr lang="en-US" sz="1600" i="1">
                                          <a:latin typeface="Cambria Math" panose="02040503050406030204" pitchFamily="18" charset="0"/>
                                        </a:rPr>
                                        <m:t>2</m:t>
                                      </m:r>
                                    </m:sup>
                                  </m:sSup>
                                </m:num>
                                <m:den>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2</m:t>
                                      </m:r>
                                    </m:sup>
                                  </m:sSup>
                                </m:den>
                              </m:f>
                            </m:e>
                          </m:rad>
                        </m:den>
                      </m:f>
                      <m:r>
                        <a:rPr lang="en-US" sz="1600" b="0" i="1" smtClean="0">
                          <a:latin typeface="Cambria Math" panose="02040503050406030204" pitchFamily="18" charset="0"/>
                        </a:rPr>
                        <m:t>=</m:t>
                      </m:r>
                      <m:r>
                        <a:rPr lang="en-US" sz="1600" b="0" i="1" smtClean="0">
                          <a:latin typeface="Cambria Math" panose="02040503050406030204" pitchFamily="18" charset="0"/>
                        </a:rPr>
                        <m:t>𝑚</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𝑐</m:t>
                          </m:r>
                        </m:e>
                        <m:sup>
                          <m:r>
                            <a:rPr lang="en-US" sz="1600" b="0" i="1" smtClean="0">
                              <a:latin typeface="Cambria Math" panose="02040503050406030204" pitchFamily="18" charset="0"/>
                            </a:rPr>
                            <m:t>2</m:t>
                          </m:r>
                        </m:sup>
                      </m:sSup>
                    </m:oMath>
                  </m:oMathPara>
                </a14:m>
                <a:endParaRPr lang="en-US" sz="1600"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Square both sides of this equation and multiplying both sides of the equation with the quantity </a:t>
                </a:r>
                <a14:m>
                  <m:oMath xmlns:m="http://schemas.openxmlformats.org/officeDocument/2006/math">
                    <m:d>
                      <m:dPr>
                        <m:ctrlPr>
                          <a:rPr lang="en-US"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1−</m:t>
                        </m:r>
                        <m:f>
                          <m:fPr>
                            <m:type m:val="lin"/>
                            <m:ctrlPr>
                              <a:rPr lang="en-US" b="0" i="1" smtClean="0">
                                <a:latin typeface="Cambria Math" panose="02040503050406030204" pitchFamily="18" charset="0"/>
                                <a:cs typeface="Times New Roman" panose="02020603050405020304" pitchFamily="18" charset="0"/>
                              </a:rPr>
                            </m:ctrlPr>
                          </m:fPr>
                          <m:num>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𝑣</m:t>
                                </m:r>
                              </m:e>
                              <m:sup>
                                <m:r>
                                  <a:rPr lang="en-US" b="0" i="1" smtClean="0">
                                    <a:latin typeface="Cambria Math" panose="02040503050406030204" pitchFamily="18" charset="0"/>
                                    <a:cs typeface="Times New Roman" panose="02020603050405020304" pitchFamily="18" charset="0"/>
                                  </a:rPr>
                                  <m:t>2</m:t>
                                </m:r>
                              </m:sup>
                            </m:sSup>
                          </m:num>
                          <m:den>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𝑐</m:t>
                                </m:r>
                              </m:e>
                              <m:sup>
                                <m:r>
                                  <a:rPr lang="en-US" b="0" i="1" smtClean="0">
                                    <a:latin typeface="Cambria Math" panose="02040503050406030204" pitchFamily="18" charset="0"/>
                                    <a:cs typeface="Times New Roman" panose="02020603050405020304" pitchFamily="18" charset="0"/>
                                  </a:rPr>
                                  <m:t>2</m:t>
                                </m:r>
                              </m:sup>
                            </m:sSup>
                          </m:den>
                        </m:f>
                      </m:e>
                    </m:d>
                  </m:oMath>
                </a14:m>
                <a:endParaRPr lang="en-US"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p>
                        <m:sSupPr>
                          <m:ctrlPr>
                            <a:rPr lang="en-US" sz="1600" i="1">
                              <a:latin typeface="Cambria Math" panose="02040503050406030204" pitchFamily="18" charset="0"/>
                            </a:rPr>
                          </m:ctrlPr>
                        </m:sSupPr>
                        <m:e>
                          <m:r>
                            <a:rPr lang="en-US" sz="1600" i="1">
                              <a:latin typeface="Cambria Math" panose="02040503050406030204" pitchFamily="18" charset="0"/>
                            </a:rPr>
                            <m:t>𝐸</m:t>
                          </m:r>
                        </m:e>
                        <m:sup>
                          <m:r>
                            <a:rPr lang="en-US" sz="1600" i="1">
                              <a:latin typeface="Cambria Math" panose="02040503050406030204" pitchFamily="18" charset="0"/>
                            </a:rPr>
                            <m:t>2</m:t>
                          </m:r>
                        </m:sup>
                      </m:sSup>
                      <m:r>
                        <a:rPr lang="en-US" sz="1600" i="1">
                          <a:latin typeface="Cambria Math" panose="02040503050406030204" pitchFamily="18" charset="0"/>
                        </a:rPr>
                        <m:t>− </m:t>
                      </m:r>
                      <m:sSup>
                        <m:sSupPr>
                          <m:ctrlPr>
                            <a:rPr lang="en-US" sz="1600" i="1">
                              <a:latin typeface="Cambria Math" panose="02040503050406030204" pitchFamily="18" charset="0"/>
                            </a:rPr>
                          </m:ctrlPr>
                        </m:sSupPr>
                        <m:e>
                          <m:r>
                            <a:rPr lang="en-US" sz="1600" i="1">
                              <a:latin typeface="Cambria Math" panose="02040503050406030204" pitchFamily="18" charset="0"/>
                            </a:rPr>
                            <m:t>𝐸</m:t>
                          </m:r>
                        </m:e>
                        <m:sup>
                          <m:r>
                            <a:rPr lang="en-US" sz="1600" i="1">
                              <a:latin typeface="Cambria Math" panose="02040503050406030204" pitchFamily="18" charset="0"/>
                            </a:rPr>
                            <m:t>2</m:t>
                          </m:r>
                        </m:sup>
                      </m:sSup>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𝑣</m:t>
                              </m:r>
                            </m:e>
                            <m:sup>
                              <m:r>
                                <a:rPr lang="en-US" sz="1600" i="1">
                                  <a:latin typeface="Cambria Math" panose="02040503050406030204" pitchFamily="18" charset="0"/>
                                </a:rPr>
                                <m:t>2</m:t>
                              </m:r>
                            </m:sup>
                          </m:sSup>
                        </m:num>
                        <m:den>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2</m:t>
                              </m:r>
                            </m:sup>
                          </m:sSup>
                        </m:den>
                      </m:f>
                      <m:r>
                        <a:rPr lang="en-US" sz="1600" i="1">
                          <a:latin typeface="Cambria Math" panose="02040503050406030204" pitchFamily="18" charset="0"/>
                        </a:rPr>
                        <m:t> </m:t>
                      </m:r>
                      <m:r>
                        <a:rPr lang="en-US" sz="1600" b="0" i="1" smtClean="0">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rPr>
                            <m:t>𝑚</m:t>
                          </m:r>
                        </m:e>
                        <m:sup>
                          <m:r>
                            <a:rPr lang="en-US" sz="1600" i="1">
                              <a:latin typeface="Cambria Math" panose="02040503050406030204" pitchFamily="18" charset="0"/>
                            </a:rPr>
                            <m:t>2</m:t>
                          </m:r>
                        </m:sup>
                      </m:sSup>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4</m:t>
                          </m:r>
                        </m:sup>
                      </m:sSup>
                      <m:r>
                        <a:rPr lang="en-US" sz="1600" i="1">
                          <a:latin typeface="Cambria Math" panose="02040503050406030204" pitchFamily="18" charset="0"/>
                        </a:rPr>
                        <m:t>− </m:t>
                      </m:r>
                      <m:sSup>
                        <m:sSupPr>
                          <m:ctrlPr>
                            <a:rPr lang="en-US" sz="1600" i="1">
                              <a:latin typeface="Cambria Math" panose="02040503050406030204" pitchFamily="18" charset="0"/>
                            </a:rPr>
                          </m:ctrlPr>
                        </m:sSupPr>
                        <m:e>
                          <m:r>
                            <a:rPr lang="en-US" sz="1600" i="1">
                              <a:latin typeface="Cambria Math" panose="02040503050406030204" pitchFamily="18" charset="0"/>
                            </a:rPr>
                            <m:t>𝑚</m:t>
                          </m:r>
                        </m:e>
                        <m:sup>
                          <m:r>
                            <a:rPr lang="en-US" sz="1600" i="1">
                              <a:latin typeface="Cambria Math" panose="02040503050406030204" pitchFamily="18" charset="0"/>
                            </a:rPr>
                            <m:t>2</m:t>
                          </m:r>
                        </m:sup>
                      </m:sSup>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2</m:t>
                          </m:r>
                        </m:sup>
                      </m:sSup>
                      <m:sSup>
                        <m:sSupPr>
                          <m:ctrlPr>
                            <a:rPr lang="en-US" sz="1600" i="1">
                              <a:latin typeface="Cambria Math" panose="02040503050406030204" pitchFamily="18" charset="0"/>
                            </a:rPr>
                          </m:ctrlPr>
                        </m:sSupPr>
                        <m:e>
                          <m:r>
                            <a:rPr lang="en-US" sz="1600" i="1">
                              <a:latin typeface="Cambria Math" panose="02040503050406030204" pitchFamily="18" charset="0"/>
                            </a:rPr>
                            <m:t>𝑣</m:t>
                          </m:r>
                        </m:e>
                        <m:sup>
                          <m:r>
                            <a:rPr lang="en-US" sz="1600" i="1">
                              <a:latin typeface="Cambria Math" panose="02040503050406030204" pitchFamily="18" charset="0"/>
                            </a:rPr>
                            <m:t>2</m:t>
                          </m:r>
                        </m:sup>
                      </m:sSup>
                      <m:r>
                        <a:rPr lang="en-US" sz="1600" i="1">
                          <a:latin typeface="Cambria Math" panose="02040503050406030204" pitchFamily="18" charset="0"/>
                        </a:rPr>
                        <m:t> =  </m:t>
                      </m:r>
                      <m:sSubSup>
                        <m:sSubSupPr>
                          <m:ctrlPr>
                            <a:rPr lang="en-US" sz="1600" i="1">
                              <a:latin typeface="Cambria Math" panose="02040503050406030204" pitchFamily="18" charset="0"/>
                            </a:rPr>
                          </m:ctrlPr>
                        </m:sSubSupPr>
                        <m:e>
                          <m:r>
                            <a:rPr lang="en-US" sz="1600" i="1">
                              <a:latin typeface="Cambria Math" panose="02040503050406030204" pitchFamily="18" charset="0"/>
                            </a:rPr>
                            <m:t>𝑚</m:t>
                          </m:r>
                        </m:e>
                        <m:sub>
                          <m:r>
                            <a:rPr lang="en-US" sz="1600" i="1">
                              <a:latin typeface="Cambria Math" panose="02040503050406030204" pitchFamily="18" charset="0"/>
                            </a:rPr>
                            <m:t>0</m:t>
                          </m:r>
                        </m:sub>
                        <m:sup>
                          <m:r>
                            <a:rPr lang="en-US" sz="1600" i="1">
                              <a:latin typeface="Cambria Math" panose="02040503050406030204" pitchFamily="18" charset="0"/>
                            </a:rPr>
                            <m:t>2</m:t>
                          </m:r>
                        </m:sup>
                      </m:sSubSup>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4</m:t>
                          </m:r>
                        </m:sup>
                      </m:sSup>
                    </m:oMath>
                  </m:oMathPara>
                </a14:m>
                <a:endParaRPr lang="en-US" sz="1600"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After dividing through the above equation with the rest mass energy value </a:t>
                </a:r>
                <a14:m>
                  <m:oMath xmlns:m="http://schemas.openxmlformats.org/officeDocument/2006/math">
                    <m:sSub>
                      <m:sSubPr>
                        <m:ctrlPr>
                          <a:rPr lang="en-US"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𝑚</m:t>
                        </m:r>
                      </m:e>
                      <m:sub>
                        <m:r>
                          <a:rPr lang="en-US" b="0" i="1" smtClean="0">
                            <a:latin typeface="Cambria Math" panose="02040503050406030204" pitchFamily="18" charset="0"/>
                            <a:cs typeface="Times New Roman" panose="02020603050405020304" pitchFamily="18" charset="0"/>
                          </a:rPr>
                          <m:t>0</m:t>
                        </m:r>
                      </m:sub>
                    </m:sSub>
                    <m:sSup>
                      <m:sSupPr>
                        <m:ctrlPr>
                          <a:rPr lang="en-US"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𝑐</m:t>
                        </m:r>
                      </m:e>
                      <m:sup>
                        <m:r>
                          <a:rPr lang="en-US" b="0" i="1" smtClean="0">
                            <a:latin typeface="Cambria Math" panose="02040503050406030204" pitchFamily="18" charset="0"/>
                            <a:cs typeface="Times New Roman" panose="02020603050405020304" pitchFamily="18" charset="0"/>
                          </a:rPr>
                          <m:t>2</m:t>
                        </m:r>
                      </m:sup>
                    </m:sSup>
                  </m:oMath>
                </a14:m>
                <a:r>
                  <a:rPr lang="en-US" dirty="0" smtClean="0">
                    <a:latin typeface="Times New Roman" panose="02020603050405020304" pitchFamily="18" charset="0"/>
                    <a:cs typeface="Times New Roman" panose="02020603050405020304" pitchFamily="18" charset="0"/>
                  </a:rPr>
                  <a:t>, one arrives at:</a:t>
                </a: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2</m:t>
                              </m:r>
                            </m:sup>
                          </m:sSup>
                        </m:num>
                        <m:den>
                          <m:r>
                            <a:rPr lang="en-US" sz="1600" i="1">
                              <a:latin typeface="Cambria Math" panose="02040503050406030204" pitchFamily="18" charset="0"/>
                            </a:rPr>
                            <m:t>1−</m:t>
                          </m:r>
                          <m:f>
                            <m:fPr>
                              <m:type m:val="lin"/>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𝑣</m:t>
                                  </m:r>
                                </m:e>
                                <m:sup>
                                  <m:r>
                                    <a:rPr lang="en-US" sz="1600" i="1">
                                      <a:latin typeface="Cambria Math" panose="02040503050406030204" pitchFamily="18" charset="0"/>
                                    </a:rPr>
                                    <m:t>2</m:t>
                                  </m:r>
                                </m:sup>
                              </m:sSup>
                            </m:num>
                            <m:den>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2</m:t>
                                  </m:r>
                                </m:sup>
                              </m:sSup>
                            </m:den>
                          </m:f>
                        </m:den>
                      </m:f>
                      <m:r>
                        <a:rPr lang="en-US" sz="1600" i="1">
                          <a:latin typeface="Cambria Math" panose="02040503050406030204" pitchFamily="18" charset="0"/>
                        </a:rPr>
                        <m:t>− </m:t>
                      </m:r>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𝑣</m:t>
                              </m:r>
                            </m:e>
                            <m:sup>
                              <m:r>
                                <a:rPr lang="en-US" sz="1600" i="1">
                                  <a:latin typeface="Cambria Math" panose="02040503050406030204" pitchFamily="18" charset="0"/>
                                </a:rPr>
                                <m:t>2</m:t>
                              </m:r>
                            </m:sup>
                          </m:sSup>
                        </m:num>
                        <m:den>
                          <m:r>
                            <a:rPr lang="en-US" sz="1600" i="1">
                              <a:latin typeface="Cambria Math" panose="02040503050406030204" pitchFamily="18" charset="0"/>
                            </a:rPr>
                            <m:t>1−</m:t>
                          </m:r>
                          <m:f>
                            <m:fPr>
                              <m:type m:val="lin"/>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𝑣</m:t>
                                  </m:r>
                                </m:e>
                                <m:sup>
                                  <m:r>
                                    <a:rPr lang="en-US" sz="1600" i="1">
                                      <a:latin typeface="Cambria Math" panose="02040503050406030204" pitchFamily="18" charset="0"/>
                                    </a:rPr>
                                    <m:t>2</m:t>
                                  </m:r>
                                </m:sup>
                              </m:sSup>
                            </m:num>
                            <m:den>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2</m:t>
                                  </m:r>
                                </m:sup>
                              </m:sSup>
                            </m:den>
                          </m:f>
                        </m:den>
                      </m:f>
                      <m:r>
                        <a:rPr lang="en-US" sz="1600" i="1">
                          <a:latin typeface="Cambria Math" panose="02040503050406030204" pitchFamily="18" charset="0"/>
                        </a:rPr>
                        <m:t> =</m:t>
                      </m:r>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2</m:t>
                          </m:r>
                        </m:sup>
                      </m:sSup>
                    </m:oMath>
                  </m:oMathPara>
                </a14:m>
                <a:endParaRPr lang="en-US" sz="1600"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Noting that due to time dilation </a:t>
                </a:r>
                <a14:m>
                  <m:oMath xmlns:m="http://schemas.openxmlformats.org/officeDocument/2006/math">
                    <m:f>
                      <m:fPr>
                        <m:type m:val="lin"/>
                        <m:ctrlPr>
                          <a:rPr lang="en-US"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𝑑𝑡</m:t>
                        </m:r>
                      </m:num>
                      <m:den>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𝜏</m:t>
                        </m:r>
                        <m:r>
                          <a:rPr lang="en-US" b="0" i="1" smtClean="0">
                            <a:latin typeface="Cambria Math" panose="02040503050406030204" pitchFamily="18" charset="0"/>
                            <a:ea typeface="Cambria Math" panose="02040503050406030204" pitchFamily="18" charset="0"/>
                            <a:cs typeface="Times New Roman" panose="02020603050405020304" pitchFamily="18" charset="0"/>
                          </a:rPr>
                          <m:t>=1/</m:t>
                        </m:r>
                        <m:rad>
                          <m:radPr>
                            <m:degHide m:val="on"/>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US" i="1">
                                <a:latin typeface="Cambria Math" panose="02040503050406030204" pitchFamily="18" charset="0"/>
                                <a:cs typeface="Times New Roman" panose="02020603050405020304" pitchFamily="18" charset="0"/>
                              </a:rPr>
                              <m:t>1−</m:t>
                            </m:r>
                            <m:f>
                              <m:fPr>
                                <m:type m:val="lin"/>
                                <m:ctrlPr>
                                  <a:rPr lang="en-US" i="1">
                                    <a:latin typeface="Cambria Math" panose="02040503050406030204" pitchFamily="18" charset="0"/>
                                    <a:cs typeface="Times New Roman" panose="02020603050405020304" pitchFamily="18" charset="0"/>
                                  </a:rPr>
                                </m:ctrlPr>
                              </m:fPr>
                              <m:num>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𝑣</m:t>
                                    </m:r>
                                  </m:e>
                                  <m:sup>
                                    <m:r>
                                      <a:rPr lang="en-US" i="1">
                                        <a:latin typeface="Cambria Math" panose="02040503050406030204" pitchFamily="18" charset="0"/>
                                        <a:cs typeface="Times New Roman" panose="02020603050405020304" pitchFamily="18" charset="0"/>
                                      </a:rPr>
                                      <m:t>2</m:t>
                                    </m:r>
                                  </m:sup>
                                </m:sSup>
                              </m:num>
                              <m:den>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𝑐</m:t>
                                    </m:r>
                                  </m:e>
                                  <m:sup>
                                    <m:r>
                                      <a:rPr lang="en-US" i="1">
                                        <a:latin typeface="Cambria Math" panose="02040503050406030204" pitchFamily="18" charset="0"/>
                                        <a:cs typeface="Times New Roman" panose="02020603050405020304" pitchFamily="18" charset="0"/>
                                      </a:rPr>
                                      <m:t>2</m:t>
                                    </m:r>
                                  </m:sup>
                                </m:sSup>
                              </m:den>
                            </m:f>
                          </m:e>
                        </m:rad>
                      </m:den>
                    </m:f>
                  </m:oMath>
                </a14:m>
                <a:r>
                  <a:rPr lang="en-US" dirty="0" smtClean="0">
                    <a:latin typeface="Times New Roman" panose="02020603050405020304" pitchFamily="18" charset="0"/>
                    <a:cs typeface="Times New Roman" panose="02020603050405020304" pitchFamily="18" charset="0"/>
                  </a:rPr>
                  <a:t>, </a:t>
                </a:r>
                <a14:m>
                  <m:oMath xmlns:m="http://schemas.openxmlformats.org/officeDocument/2006/math">
                    <m:r>
                      <a:rPr lang="en-US" b="0" i="1" smtClean="0">
                        <a:latin typeface="Cambria Math" panose="02040503050406030204" pitchFamily="18" charset="0"/>
                        <a:cs typeface="Times New Roman" panose="02020603050405020304" pitchFamily="18" charset="0"/>
                      </a:rPr>
                      <m:t>𝑑𝑡</m:t>
                    </m:r>
                  </m:oMath>
                </a14:m>
                <a:r>
                  <a:rPr lang="en-US" dirty="0" smtClean="0">
                    <a:latin typeface="Times New Roman" panose="02020603050405020304" pitchFamily="18" charset="0"/>
                    <a:cs typeface="Times New Roman" panose="02020603050405020304" pitchFamily="18" charset="0"/>
                  </a:rPr>
                  <a:t> is Mr. Peabody’s time and </a:t>
                </a:r>
                <a14:m>
                  <m:oMath xmlns:m="http://schemas.openxmlformats.org/officeDocument/2006/math">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𝜏</m:t>
                    </m:r>
                  </m:oMath>
                </a14:m>
                <a:r>
                  <a:rPr lang="en-US" dirty="0" smtClean="0">
                    <a:latin typeface="Times New Roman" panose="02020603050405020304" pitchFamily="18" charset="0"/>
                    <a:cs typeface="Times New Roman" panose="02020603050405020304" pitchFamily="18" charset="0"/>
                  </a:rPr>
                  <a:t> is proper time for his identical twin moving nearly at the speed of light, the above expression with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𝑑𝑥</m:t>
                                </m:r>
                              </m:num>
                              <m:den>
                                <m:r>
                                  <a:rPr lang="en-US" i="1">
                                    <a:latin typeface="Cambria Math" panose="02040503050406030204" pitchFamily="18" charset="0"/>
                                  </a:rPr>
                                  <m:t>𝑑𝑡</m:t>
                                </m:r>
                              </m:den>
                            </m:f>
                          </m:e>
                        </m:d>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𝑑𝑦</m:t>
                                </m:r>
                              </m:num>
                              <m:den>
                                <m:r>
                                  <a:rPr lang="en-US" i="1">
                                    <a:latin typeface="Cambria Math" panose="02040503050406030204" pitchFamily="18" charset="0"/>
                                  </a:rPr>
                                  <m:t>𝑑𝑡</m:t>
                                </m:r>
                              </m:den>
                            </m:f>
                          </m:e>
                        </m:d>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𝑑𝑧</m:t>
                                </m:r>
                              </m:num>
                              <m:den>
                                <m:r>
                                  <a:rPr lang="en-US" i="1">
                                    <a:latin typeface="Cambria Math" panose="02040503050406030204" pitchFamily="18" charset="0"/>
                                  </a:rPr>
                                  <m:t>𝑑𝑡</m:t>
                                </m:r>
                              </m:den>
                            </m:f>
                          </m:e>
                        </m:d>
                      </m:e>
                      <m:sup>
                        <m:r>
                          <a:rPr lang="en-US" i="1">
                            <a:latin typeface="Cambria Math" panose="02040503050406030204" pitchFamily="18" charset="0"/>
                          </a:rPr>
                          <m:t>2</m:t>
                        </m:r>
                      </m:sup>
                    </m:sSup>
                    <m:r>
                      <a:rPr lang="en-US" b="0" i="0" smtClean="0">
                        <a:latin typeface="Cambria Math" panose="02040503050406030204" pitchFamily="18" charset="0"/>
                      </a:rPr>
                      <m:t> </m:t>
                    </m:r>
                  </m:oMath>
                </a14:m>
                <a:r>
                  <a:rPr lang="en-US" dirty="0" smtClean="0">
                    <a:latin typeface="Times New Roman" panose="02020603050405020304" pitchFamily="18" charset="0"/>
                    <a:cs typeface="Times New Roman" panose="02020603050405020304" pitchFamily="18" charset="0"/>
                  </a:rPr>
                  <a:t> becomes.</a:t>
                </a: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2</m:t>
                          </m:r>
                        </m:sup>
                      </m:sSup>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f>
                                <m:fPr>
                                  <m:ctrlPr>
                                    <a:rPr lang="en-US" sz="1600" i="1">
                                      <a:latin typeface="Cambria Math" panose="02040503050406030204" pitchFamily="18" charset="0"/>
                                    </a:rPr>
                                  </m:ctrlPr>
                                </m:fPr>
                                <m:num>
                                  <m:r>
                                    <a:rPr lang="en-US" sz="1600" i="1">
                                      <a:latin typeface="Cambria Math" panose="02040503050406030204" pitchFamily="18" charset="0"/>
                                    </a:rPr>
                                    <m:t>𝑑𝑡</m:t>
                                  </m:r>
                                </m:num>
                                <m:den>
                                  <m:r>
                                    <a:rPr lang="en-US" sz="1600" i="1">
                                      <a:latin typeface="Cambria Math" panose="02040503050406030204" pitchFamily="18" charset="0"/>
                                    </a:rPr>
                                    <m:t>𝑑</m:t>
                                  </m:r>
                                  <m:r>
                                    <a:rPr lang="en-US" sz="1600" i="1">
                                      <a:latin typeface="Cambria Math" panose="02040503050406030204" pitchFamily="18" charset="0"/>
                                    </a:rPr>
                                    <m:t>𝜏</m:t>
                                  </m:r>
                                </m:den>
                              </m:f>
                            </m:e>
                          </m:d>
                        </m:e>
                        <m:sup>
                          <m:r>
                            <a:rPr lang="en-US" sz="1600" i="1">
                              <a:latin typeface="Cambria Math" panose="02040503050406030204" pitchFamily="18" charset="0"/>
                            </a:rPr>
                            <m:t>2</m:t>
                          </m:r>
                        </m:sup>
                      </m:sSup>
                      <m:r>
                        <a:rPr lang="en-US" sz="1600" i="1">
                          <a:latin typeface="Cambria Math" panose="02040503050406030204" pitchFamily="18" charset="0"/>
                        </a:rPr>
                        <m:t>− </m:t>
                      </m:r>
                      <m:sSup>
                        <m:sSupPr>
                          <m:ctrlPr>
                            <a:rPr lang="en-US" sz="1600" i="1">
                              <a:latin typeface="Cambria Math" panose="02040503050406030204" pitchFamily="18" charset="0"/>
                            </a:rPr>
                          </m:ctrlPr>
                        </m:sSupPr>
                        <m:e>
                          <m:r>
                            <a:rPr lang="en-US" sz="1600" i="1">
                              <a:latin typeface="Cambria Math" panose="02040503050406030204" pitchFamily="18" charset="0"/>
                            </a:rPr>
                            <m:t>𝑣</m:t>
                          </m:r>
                        </m:e>
                        <m:sup>
                          <m:r>
                            <a:rPr lang="en-US" sz="1600" i="1">
                              <a:latin typeface="Cambria Math" panose="02040503050406030204" pitchFamily="18" charset="0"/>
                            </a:rPr>
                            <m:t>2</m:t>
                          </m:r>
                        </m:sup>
                      </m:sSup>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f>
                                <m:fPr>
                                  <m:ctrlPr>
                                    <a:rPr lang="en-US" sz="1600" i="1">
                                      <a:latin typeface="Cambria Math" panose="02040503050406030204" pitchFamily="18" charset="0"/>
                                    </a:rPr>
                                  </m:ctrlPr>
                                </m:fPr>
                                <m:num>
                                  <m:r>
                                    <a:rPr lang="en-US" sz="1600" i="1">
                                      <a:latin typeface="Cambria Math" panose="02040503050406030204" pitchFamily="18" charset="0"/>
                                    </a:rPr>
                                    <m:t>𝑑𝑡</m:t>
                                  </m:r>
                                </m:num>
                                <m:den>
                                  <m:r>
                                    <a:rPr lang="en-US" sz="1600" i="1">
                                      <a:latin typeface="Cambria Math" panose="02040503050406030204" pitchFamily="18" charset="0"/>
                                    </a:rPr>
                                    <m:t>𝑑</m:t>
                                  </m:r>
                                  <m:r>
                                    <a:rPr lang="en-US" sz="1600" i="1">
                                      <a:latin typeface="Cambria Math" panose="02040503050406030204" pitchFamily="18" charset="0"/>
                                    </a:rPr>
                                    <m:t>𝜏</m:t>
                                  </m:r>
                                </m:den>
                              </m:f>
                            </m:e>
                          </m:d>
                        </m:e>
                        <m:sup>
                          <m:r>
                            <a:rPr lang="en-US" sz="1600" i="1">
                              <a:latin typeface="Cambria Math" panose="02040503050406030204" pitchFamily="18" charset="0"/>
                            </a:rPr>
                            <m:t>2</m:t>
                          </m:r>
                        </m:sup>
                      </m:sSup>
                      <m:r>
                        <a:rPr lang="en-US" sz="1600" b="0" i="1" smtClean="0">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2</m:t>
                          </m:r>
                        </m:sup>
                      </m:sSup>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f>
                                <m:fPr>
                                  <m:ctrlPr>
                                    <a:rPr lang="en-US" sz="1600" i="1">
                                      <a:latin typeface="Cambria Math" panose="02040503050406030204" pitchFamily="18" charset="0"/>
                                    </a:rPr>
                                  </m:ctrlPr>
                                </m:fPr>
                                <m:num>
                                  <m:r>
                                    <a:rPr lang="en-US" sz="1600" i="1">
                                      <a:latin typeface="Cambria Math" panose="02040503050406030204" pitchFamily="18" charset="0"/>
                                    </a:rPr>
                                    <m:t>𝑑𝑡</m:t>
                                  </m:r>
                                </m:num>
                                <m:den>
                                  <m:r>
                                    <a:rPr lang="en-US" sz="1600" i="1">
                                      <a:latin typeface="Cambria Math" panose="02040503050406030204" pitchFamily="18" charset="0"/>
                                    </a:rPr>
                                    <m:t>𝑑</m:t>
                                  </m:r>
                                  <m:r>
                                    <a:rPr lang="en-US" sz="1600" i="1">
                                      <a:latin typeface="Cambria Math" panose="02040503050406030204" pitchFamily="18" charset="0"/>
                                    </a:rPr>
                                    <m:t>𝜏</m:t>
                                  </m:r>
                                </m:den>
                              </m:f>
                            </m:e>
                          </m:d>
                        </m:e>
                        <m:sup>
                          <m:r>
                            <a:rPr lang="en-US" sz="1600" i="1">
                              <a:latin typeface="Cambria Math" panose="02040503050406030204" pitchFamily="18" charset="0"/>
                            </a:rPr>
                            <m:t>2</m:t>
                          </m:r>
                        </m:sup>
                      </m:sSup>
                      <m:r>
                        <a:rPr lang="en-US" sz="1600" i="1">
                          <a:latin typeface="Cambria Math" panose="02040503050406030204" pitchFamily="18" charset="0"/>
                        </a:rPr>
                        <m:t>−</m:t>
                      </m:r>
                      <m:d>
                        <m:dPr>
                          <m:begChr m:val="["/>
                          <m:endChr m:val="]"/>
                          <m:ctrlPr>
                            <a:rPr lang="en-US" sz="1600" b="0" i="1" smtClean="0">
                              <a:latin typeface="Cambria Math" panose="02040503050406030204" pitchFamily="18" charset="0"/>
                            </a:rPr>
                          </m:ctrlPr>
                        </m:dPr>
                        <m:e>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f>
                                    <m:fPr>
                                      <m:ctrlPr>
                                        <a:rPr lang="en-US" sz="1600" i="1">
                                          <a:latin typeface="Cambria Math" panose="02040503050406030204" pitchFamily="18" charset="0"/>
                                        </a:rPr>
                                      </m:ctrlPr>
                                    </m:fPr>
                                    <m:num>
                                      <m:r>
                                        <a:rPr lang="en-US" sz="1600" i="1">
                                          <a:latin typeface="Cambria Math" panose="02040503050406030204" pitchFamily="18" charset="0"/>
                                        </a:rPr>
                                        <m:t>𝑑𝑥</m:t>
                                      </m:r>
                                    </m:num>
                                    <m:den>
                                      <m:r>
                                        <a:rPr lang="en-US" sz="1600" i="1">
                                          <a:latin typeface="Cambria Math" panose="02040503050406030204" pitchFamily="18" charset="0"/>
                                        </a:rPr>
                                        <m:t>𝑑𝑡</m:t>
                                      </m:r>
                                    </m:den>
                                  </m:f>
                                </m:e>
                              </m:d>
                            </m:e>
                            <m:sup>
                              <m:r>
                                <a:rPr lang="en-US" sz="1600" i="1">
                                  <a:latin typeface="Cambria Math" panose="02040503050406030204" pitchFamily="18" charset="0"/>
                                </a:rPr>
                                <m:t>2</m:t>
                              </m:r>
                            </m:sup>
                          </m:sSup>
                          <m:r>
                            <a:rPr lang="en-US" sz="1600" i="1">
                              <a:latin typeface="Cambria Math" panose="02040503050406030204" pitchFamily="18" charset="0"/>
                            </a:rPr>
                            <m:t>+</m:t>
                          </m:r>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f>
                                    <m:fPr>
                                      <m:ctrlPr>
                                        <a:rPr lang="en-US" sz="1600" i="1">
                                          <a:latin typeface="Cambria Math" panose="02040503050406030204" pitchFamily="18" charset="0"/>
                                        </a:rPr>
                                      </m:ctrlPr>
                                    </m:fPr>
                                    <m:num>
                                      <m:r>
                                        <a:rPr lang="en-US" sz="1600" i="1">
                                          <a:latin typeface="Cambria Math" panose="02040503050406030204" pitchFamily="18" charset="0"/>
                                        </a:rPr>
                                        <m:t>𝑑𝑦</m:t>
                                      </m:r>
                                    </m:num>
                                    <m:den>
                                      <m:r>
                                        <a:rPr lang="en-US" sz="1600" i="1">
                                          <a:latin typeface="Cambria Math" panose="02040503050406030204" pitchFamily="18" charset="0"/>
                                        </a:rPr>
                                        <m:t>𝑑𝑡</m:t>
                                      </m:r>
                                    </m:den>
                                  </m:f>
                                </m:e>
                              </m:d>
                            </m:e>
                            <m:sup>
                              <m:r>
                                <a:rPr lang="en-US" sz="1600" i="1">
                                  <a:latin typeface="Cambria Math" panose="02040503050406030204" pitchFamily="18" charset="0"/>
                                </a:rPr>
                                <m:t>2</m:t>
                              </m:r>
                            </m:sup>
                          </m:sSup>
                          <m:r>
                            <a:rPr lang="en-US" sz="1600" i="1">
                              <a:latin typeface="Cambria Math" panose="02040503050406030204" pitchFamily="18" charset="0"/>
                            </a:rPr>
                            <m:t>+</m:t>
                          </m:r>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f>
                                    <m:fPr>
                                      <m:ctrlPr>
                                        <a:rPr lang="en-US" sz="1600" i="1">
                                          <a:latin typeface="Cambria Math" panose="02040503050406030204" pitchFamily="18" charset="0"/>
                                        </a:rPr>
                                      </m:ctrlPr>
                                    </m:fPr>
                                    <m:num>
                                      <m:r>
                                        <a:rPr lang="en-US" sz="1600" i="1">
                                          <a:latin typeface="Cambria Math" panose="02040503050406030204" pitchFamily="18" charset="0"/>
                                        </a:rPr>
                                        <m:t>𝑑𝑧</m:t>
                                      </m:r>
                                    </m:num>
                                    <m:den>
                                      <m:r>
                                        <a:rPr lang="en-US" sz="1600" i="1">
                                          <a:latin typeface="Cambria Math" panose="02040503050406030204" pitchFamily="18" charset="0"/>
                                        </a:rPr>
                                        <m:t>𝑑𝑡</m:t>
                                      </m:r>
                                    </m:den>
                                  </m:f>
                                </m:e>
                              </m:d>
                            </m:e>
                            <m:sup>
                              <m:r>
                                <a:rPr lang="en-US" sz="1600" i="1">
                                  <a:latin typeface="Cambria Math" panose="02040503050406030204" pitchFamily="18" charset="0"/>
                                </a:rPr>
                                <m:t>2</m:t>
                              </m:r>
                            </m:sup>
                          </m:sSup>
                        </m:e>
                      </m:d>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f>
                                <m:fPr>
                                  <m:ctrlPr>
                                    <a:rPr lang="en-US" sz="1600" i="1">
                                      <a:latin typeface="Cambria Math" panose="02040503050406030204" pitchFamily="18" charset="0"/>
                                    </a:rPr>
                                  </m:ctrlPr>
                                </m:fPr>
                                <m:num>
                                  <m:r>
                                    <a:rPr lang="en-US" sz="1600" i="1">
                                      <a:latin typeface="Cambria Math" panose="02040503050406030204" pitchFamily="18" charset="0"/>
                                    </a:rPr>
                                    <m:t>𝑑𝑡</m:t>
                                  </m:r>
                                </m:num>
                                <m:den>
                                  <m:r>
                                    <a:rPr lang="en-US" sz="1600" i="1">
                                      <a:latin typeface="Cambria Math" panose="02040503050406030204" pitchFamily="18" charset="0"/>
                                    </a:rPr>
                                    <m:t>𝑑</m:t>
                                  </m:r>
                                  <m:r>
                                    <a:rPr lang="en-US" sz="1600" i="1">
                                      <a:latin typeface="Cambria Math" panose="02040503050406030204" pitchFamily="18" charset="0"/>
                                    </a:rPr>
                                    <m:t>𝜏</m:t>
                                  </m:r>
                                </m:den>
                              </m:f>
                            </m:e>
                          </m:d>
                        </m:e>
                        <m:sup>
                          <m:r>
                            <a:rPr lang="en-US" sz="1600" i="1">
                              <a:latin typeface="Cambria Math" panose="02040503050406030204" pitchFamily="18" charset="0"/>
                            </a:rPr>
                            <m:t>2</m:t>
                          </m:r>
                        </m:sup>
                      </m:sSup>
                      <m:r>
                        <a:rPr lang="en-US" sz="1600" i="1">
                          <a:latin typeface="Cambria Math" panose="02040503050406030204" pitchFamily="18" charset="0"/>
                        </a:rPr>
                        <m:t>=  </m:t>
                      </m:r>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2</m:t>
                          </m:r>
                        </m:sup>
                      </m:sSup>
                    </m:oMath>
                  </m:oMathPara>
                </a14:m>
                <a:endParaRPr lang="en-US" sz="1600"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O</a:t>
                </a:r>
                <a:r>
                  <a:rPr lang="en-US" dirty="0" smtClean="0">
                    <a:latin typeface="Times New Roman" panose="02020603050405020304" pitchFamily="18" charset="0"/>
                    <a:cs typeface="Times New Roman" panose="02020603050405020304" pitchFamily="18" charset="0"/>
                  </a:rPr>
                  <a:t>ne arrives at the following expression for flat space-time, flat </a:t>
                </a:r>
                <a:r>
                  <a:rPr lang="en-US" dirty="0" err="1" smtClean="0">
                    <a:latin typeface="Times New Roman" panose="02020603050405020304" pitchFamily="18" charset="0"/>
                    <a:cs typeface="Times New Roman" panose="02020603050405020304" pitchFamily="18" charset="0"/>
                  </a:rPr>
                  <a:t>Minkowski</a:t>
                </a:r>
                <a:r>
                  <a:rPr lang="en-US" dirty="0" smtClean="0">
                    <a:latin typeface="Times New Roman" panose="02020603050405020304" pitchFamily="18" charset="0"/>
                    <a:cs typeface="Times New Roman" panose="02020603050405020304" pitchFamily="18" charset="0"/>
                  </a:rPr>
                  <a:t> space, or space-time that is not stretched, after multiplying through with </a:t>
                </a:r>
                <a14:m>
                  <m:oMath xmlns:m="http://schemas.openxmlformats.org/officeDocument/2006/math">
                    <m:sSup>
                      <m:sSupPr>
                        <m:ctrlPr>
                          <a:rPr lang="en-US"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𝜏</m:t>
                        </m:r>
                      </m:e>
                      <m:sup>
                        <m:r>
                          <a:rPr lang="en-US" b="0" i="1" smtClean="0">
                            <a:latin typeface="Cambria Math" panose="02040503050406030204" pitchFamily="18" charset="0"/>
                            <a:cs typeface="Times New Roman" panose="02020603050405020304" pitchFamily="18" charset="0"/>
                          </a:rPr>
                          <m:t>2</m:t>
                        </m:r>
                      </m:sup>
                    </m:sSup>
                  </m:oMath>
                </a14:m>
                <a:r>
                  <a:rPr lang="en-US" dirty="0" smtClean="0">
                    <a:latin typeface="Times New Roman" panose="02020603050405020304" pitchFamily="18" charset="0"/>
                    <a:cs typeface="Times New Roman" panose="02020603050405020304" pitchFamily="18" charset="0"/>
                  </a:rPr>
                  <a:t>.</a:t>
                </a: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p>
                        <m:sSupPr>
                          <m:ctrlPr>
                            <a:rPr lang="en-US" sz="1600" i="1">
                              <a:latin typeface="Cambria Math" panose="02040503050406030204" pitchFamily="18" charset="0"/>
                            </a:rPr>
                          </m:ctrlPr>
                        </m:sSupPr>
                        <m:e>
                          <m:r>
                            <a:rPr lang="en-US" sz="1600" i="1">
                              <a:latin typeface="Cambria Math" panose="02040503050406030204" pitchFamily="18" charset="0"/>
                            </a:rPr>
                            <m:t>𝑑𝑥</m:t>
                          </m:r>
                        </m:e>
                        <m:sup>
                          <m:r>
                            <a:rPr lang="en-US" sz="1600" i="1">
                              <a:latin typeface="Cambria Math" panose="02040503050406030204" pitchFamily="18" charset="0"/>
                            </a:rPr>
                            <m:t>2</m:t>
                          </m:r>
                        </m:sup>
                      </m:sSup>
                      <m:r>
                        <a:rPr lang="en-US" sz="1600" i="1">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rPr>
                            <m:t>𝑑𝑦</m:t>
                          </m:r>
                        </m:e>
                        <m:sup>
                          <m:r>
                            <a:rPr lang="en-US" sz="1600" i="1">
                              <a:latin typeface="Cambria Math" panose="02040503050406030204" pitchFamily="18" charset="0"/>
                            </a:rPr>
                            <m:t>2</m:t>
                          </m:r>
                        </m:sup>
                      </m:sSup>
                      <m:r>
                        <a:rPr lang="en-US" sz="1600" i="1">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rPr>
                            <m:t>𝑑𝑧</m:t>
                          </m:r>
                        </m:e>
                        <m:sup>
                          <m:r>
                            <a:rPr lang="en-US" sz="1600" i="1">
                              <a:latin typeface="Cambria Math" panose="02040503050406030204" pitchFamily="18" charset="0"/>
                            </a:rPr>
                            <m:t>2</m:t>
                          </m:r>
                        </m:sup>
                      </m:sSup>
                      <m:r>
                        <a:rPr lang="en-US" sz="1600" i="1">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2</m:t>
                          </m:r>
                        </m:sup>
                      </m:sSup>
                      <m:sSup>
                        <m:sSupPr>
                          <m:ctrlPr>
                            <a:rPr lang="en-US" sz="1600" i="1">
                              <a:latin typeface="Cambria Math" panose="02040503050406030204" pitchFamily="18" charset="0"/>
                            </a:rPr>
                          </m:ctrlPr>
                        </m:sSupPr>
                        <m:e>
                          <m:r>
                            <a:rPr lang="en-US" sz="1600" i="1">
                              <a:latin typeface="Cambria Math" panose="02040503050406030204" pitchFamily="18" charset="0"/>
                            </a:rPr>
                            <m:t>𝑑𝑡</m:t>
                          </m:r>
                        </m:e>
                        <m:sup>
                          <m:r>
                            <a:rPr lang="en-US" sz="1600" i="1">
                              <a:latin typeface="Cambria Math" panose="02040503050406030204" pitchFamily="18" charset="0"/>
                            </a:rPr>
                            <m:t>2</m:t>
                          </m:r>
                        </m:sup>
                      </m:sSup>
                      <m:r>
                        <a:rPr lang="en-US" sz="1600" i="1">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rPr>
                            <m:t>𝑐</m:t>
                          </m:r>
                        </m:e>
                        <m:sup>
                          <m:r>
                            <a:rPr lang="en-US" sz="1600" i="1">
                              <a:latin typeface="Cambria Math" panose="02040503050406030204" pitchFamily="18" charset="0"/>
                            </a:rPr>
                            <m:t>2</m:t>
                          </m:r>
                        </m:sup>
                      </m:sSup>
                      <m:sSup>
                        <m:sSupPr>
                          <m:ctrlPr>
                            <a:rPr lang="en-US" sz="1600" i="1">
                              <a:latin typeface="Cambria Math" panose="02040503050406030204" pitchFamily="18" charset="0"/>
                            </a:rPr>
                          </m:ctrlPr>
                        </m:sSupPr>
                        <m:e>
                          <m:r>
                            <a:rPr lang="en-US" sz="1600" i="1">
                              <a:latin typeface="Cambria Math" panose="02040503050406030204" pitchFamily="18" charset="0"/>
                            </a:rPr>
                            <m:t>𝑑</m:t>
                          </m:r>
                          <m:r>
                            <a:rPr lang="en-US" sz="1600" i="1">
                              <a:latin typeface="Cambria Math" panose="02040503050406030204" pitchFamily="18" charset="0"/>
                            </a:rPr>
                            <m:t>𝜏</m:t>
                          </m:r>
                        </m:e>
                        <m:sup>
                          <m:r>
                            <a:rPr lang="en-US" sz="1600" i="1">
                              <a:latin typeface="Cambria Math" panose="02040503050406030204" pitchFamily="18" charset="0"/>
                            </a:rPr>
                            <m:t>2</m:t>
                          </m:r>
                        </m:sup>
                      </m:sSup>
                    </m:oMath>
                  </m:oMathPara>
                </a14:m>
                <a:endParaRPr lang="en-US" sz="1600" dirty="0" smtClean="0">
                  <a:latin typeface="Times New Roman" panose="02020603050405020304" pitchFamily="18" charset="0"/>
                  <a:cs typeface="Times New Roman" panose="02020603050405020304"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380144" y="123290"/>
                <a:ext cx="11342669" cy="6638036"/>
              </a:xfrm>
              <a:prstGeom prst="rect">
                <a:avLst/>
              </a:prstGeom>
              <a:blipFill>
                <a:blip r:embed="rId2"/>
                <a:stretch>
                  <a:fillRect l="-430" t="-459" r="-860"/>
                </a:stretch>
              </a:blipFill>
            </p:spPr>
            <p:txBody>
              <a:bodyPr/>
              <a:lstStyle/>
              <a:p>
                <a:r>
                  <a:rPr lang="en-US">
                    <a:noFill/>
                  </a:rPr>
                  <a:t> </a:t>
                </a:r>
              </a:p>
            </p:txBody>
          </p:sp>
        </mc:Fallback>
      </mc:AlternateContent>
    </p:spTree>
    <p:extLst>
      <p:ext uri="{BB962C8B-B14F-4D97-AF65-F5344CB8AC3E}">
        <p14:creationId xmlns:p14="http://schemas.microsoft.com/office/powerpoint/2010/main" val="24818172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534256" y="297951"/>
                <a:ext cx="10767317" cy="6148286"/>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In flat </a:t>
                </a:r>
                <a:r>
                  <a:rPr lang="en-US" b="1" dirty="0" err="1" smtClean="0">
                    <a:latin typeface="Times New Roman" panose="02020603050405020304" pitchFamily="18" charset="0"/>
                    <a:cs typeface="Times New Roman" panose="02020603050405020304" pitchFamily="18" charset="0"/>
                  </a:rPr>
                  <a:t>Minkowski</a:t>
                </a:r>
                <a:r>
                  <a:rPr lang="en-US" b="1" dirty="0" smtClean="0">
                    <a:latin typeface="Times New Roman" panose="02020603050405020304" pitchFamily="18" charset="0"/>
                    <a:cs typeface="Times New Roman" panose="02020603050405020304" pitchFamily="18" charset="0"/>
                  </a:rPr>
                  <a:t> space-time, an object of mass moves at a constant speed equal to that of light.</a:t>
                </a:r>
                <a:r>
                  <a:rPr lang="en-US" dirty="0" smtClean="0">
                    <a:latin typeface="Times New Roman" panose="02020603050405020304" pitchFamily="18" charset="0"/>
                    <a:cs typeface="Times New Roman" panose="02020603050405020304" pitchFamily="18" charset="0"/>
                  </a:rPr>
                  <a:t> </a:t>
                </a: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Thus, when one moves at the speed of light through the three-dimensions of </a:t>
                </a:r>
                <a:r>
                  <a:rPr lang="en-US" i="1" dirty="0" smtClean="0">
                    <a:latin typeface="Times New Roman" panose="02020603050405020304" pitchFamily="18" charset="0"/>
                    <a:cs typeface="Times New Roman" panose="02020603050405020304" pitchFamily="18" charset="0"/>
                  </a:rPr>
                  <a:t>x</a:t>
                </a: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y</a:t>
                </a:r>
                <a:r>
                  <a:rPr lang="en-US" dirty="0" smtClean="0">
                    <a:latin typeface="Times New Roman" panose="02020603050405020304" pitchFamily="18" charset="0"/>
                    <a:cs typeface="Times New Roman" panose="02020603050405020304" pitchFamily="18" charset="0"/>
                  </a:rPr>
                  <a:t>, and </a:t>
                </a:r>
                <a:r>
                  <a:rPr lang="en-US" i="1" dirty="0" smtClean="0">
                    <a:latin typeface="Times New Roman" panose="02020603050405020304" pitchFamily="18" charset="0"/>
                    <a:cs typeface="Times New Roman" panose="02020603050405020304" pitchFamily="18" charset="0"/>
                  </a:rPr>
                  <a:t>z</a:t>
                </a:r>
                <a:r>
                  <a:rPr lang="en-US" dirty="0" smtClean="0">
                    <a:latin typeface="Times New Roman" panose="02020603050405020304" pitchFamily="18" charset="0"/>
                    <a:cs typeface="Times New Roman" panose="02020603050405020304" pitchFamily="18" charset="0"/>
                  </a:rPr>
                  <a:t>, their clock stops because their proper time change </a:t>
                </a:r>
                <a14:m>
                  <m:oMath xmlns:m="http://schemas.openxmlformats.org/officeDocument/2006/math">
                    <m:r>
                      <a:rPr lang="en-US" b="0" i="1" smtClean="0">
                        <a:latin typeface="Cambria Math" panose="02040503050406030204" pitchFamily="18" charset="0"/>
                        <a:ea typeface="Cambria Math" panose="02040503050406030204" pitchFamily="18" charset="0"/>
                      </a:rPr>
                      <m:t>𝑑</m:t>
                    </m:r>
                    <m:r>
                      <a:rPr lang="en-US" i="1" smtClean="0">
                        <a:latin typeface="Cambria Math" panose="02040503050406030204" pitchFamily="18" charset="0"/>
                        <a:ea typeface="Cambria Math" panose="02040503050406030204" pitchFamily="18" charset="0"/>
                      </a:rPr>
                      <m:t>𝜏</m:t>
                    </m:r>
                  </m:oMath>
                </a14:m>
                <a:r>
                  <a:rPr lang="en-US" dirty="0" smtClean="0">
                    <a:latin typeface="Times New Roman" panose="02020603050405020304" pitchFamily="18" charset="0"/>
                    <a:cs typeface="Times New Roman" panose="02020603050405020304" pitchFamily="18" charset="0"/>
                  </a:rPr>
                  <a:t> is equal to zero.</a:t>
                </a: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𝑑𝑥</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𝑑𝑦</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𝑑𝑧</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𝑑𝑡</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𝑑</m:t>
                          </m:r>
                          <m:r>
                            <a:rPr lang="en-US" i="1">
                              <a:latin typeface="Cambria Math" panose="02040503050406030204" pitchFamily="18" charset="0"/>
                            </a:rPr>
                            <m:t>𝜏</m:t>
                          </m:r>
                        </m:e>
                        <m:sup>
                          <m:r>
                            <a:rPr lang="en-US" i="1">
                              <a:latin typeface="Cambria Math" panose="02040503050406030204" pitchFamily="18" charset="0"/>
                            </a:rPr>
                            <m:t>2</m:t>
                          </m:r>
                        </m:sup>
                      </m:sSup>
                      <m:r>
                        <a:rPr lang="en-US" b="0" i="1" smtClean="0">
                          <a:latin typeface="Cambria Math" panose="02040503050406030204" pitchFamily="18" charset="0"/>
                        </a:rPr>
                        <m:t>=0</m:t>
                      </m:r>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Two bodies at rest will see their proper time change </a:t>
                </a:r>
                <a14:m>
                  <m:oMath xmlns:m="http://schemas.openxmlformats.org/officeDocument/2006/math">
                    <m:r>
                      <a:rPr lang="en-US" i="1">
                        <a:latin typeface="Cambria Math" panose="02040503050406030204" pitchFamily="18" charset="0"/>
                        <a:cs typeface="Times New Roman" panose="02020603050405020304" pitchFamily="18" charset="0"/>
                      </a:rPr>
                      <m:t>𝑑</m:t>
                    </m:r>
                    <m:r>
                      <a:rPr lang="en-US" i="1" smtClean="0">
                        <a:latin typeface="Cambria Math" panose="02040503050406030204" pitchFamily="18" charset="0"/>
                        <a:ea typeface="Cambria Math" panose="02040503050406030204" pitchFamily="18" charset="0"/>
                        <a:cs typeface="Times New Roman" panose="02020603050405020304" pitchFamily="18" charset="0"/>
                      </a:rPr>
                      <m:t>𝜏</m:t>
                    </m:r>
                  </m:oMath>
                </a14:m>
                <a:r>
                  <a:rPr lang="en-US" dirty="0" smtClean="0">
                    <a:latin typeface="Times New Roman" panose="02020603050405020304" pitchFamily="18" charset="0"/>
                    <a:cs typeface="Times New Roman" panose="02020603050405020304" pitchFamily="18" charset="0"/>
                  </a:rPr>
                  <a:t> to be the same since they are both at moving at the speed of light along the time </a:t>
                </a:r>
                <a14:m>
                  <m:oMath xmlns:m="http://schemas.openxmlformats.org/officeDocument/2006/math">
                    <m:r>
                      <a:rPr lang="en-US" b="0" i="1" smtClean="0">
                        <a:latin typeface="Cambria Math" panose="02040503050406030204" pitchFamily="18" charset="0"/>
                        <a:cs typeface="Times New Roman" panose="02020603050405020304" pitchFamily="18" charset="0"/>
                      </a:rPr>
                      <m:t>𝑡</m:t>
                    </m:r>
                  </m:oMath>
                </a14:m>
                <a:r>
                  <a:rPr lang="en-US" dirty="0" smtClean="0">
                    <a:latin typeface="Times New Roman" panose="02020603050405020304" pitchFamily="18" charset="0"/>
                    <a:cs typeface="Times New Roman" panose="02020603050405020304" pitchFamily="18" charset="0"/>
                  </a:rPr>
                  <a:t> axis, since both are at rest with respect to one another:</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𝑑𝑥</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𝑑𝑦</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𝑑𝑧</m:t>
                          </m:r>
                        </m:e>
                        <m:sup>
                          <m:r>
                            <a:rPr lang="en-US" i="1">
                              <a:latin typeface="Cambria Math" panose="02040503050406030204" pitchFamily="18" charset="0"/>
                            </a:rPr>
                            <m:t>2</m:t>
                          </m:r>
                        </m:sup>
                      </m:sSup>
                      <m:r>
                        <a:rPr lang="en-US" b="0" i="0" smtClean="0">
                          <a:latin typeface="Cambria Math" panose="02040503050406030204" pitchFamily="18" charset="0"/>
                        </a:rPr>
                        <m:t>=0</m:t>
                      </m:r>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It is due to this constant speed of light in </a:t>
                </a:r>
                <a:r>
                  <a:rPr lang="en-US" dirty="0" err="1" smtClean="0">
                    <a:latin typeface="Times New Roman" panose="02020603050405020304" pitchFamily="18" charset="0"/>
                    <a:cs typeface="Times New Roman" panose="02020603050405020304" pitchFamily="18" charset="0"/>
                  </a:rPr>
                  <a:t>Minkowski</a:t>
                </a:r>
                <a:r>
                  <a:rPr lang="en-US" dirty="0" smtClean="0">
                    <a:latin typeface="Times New Roman" panose="02020603050405020304" pitchFamily="18" charset="0"/>
                    <a:cs typeface="Times New Roman" panose="02020603050405020304" pitchFamily="18" charset="0"/>
                  </a:rPr>
                  <a:t> space, one uses the Geodesic equation for deriving mathematically Schwarzschild metric of stretched </a:t>
                </a:r>
                <a:r>
                  <a:rPr lang="en-US" dirty="0" err="1" smtClean="0">
                    <a:latin typeface="Times New Roman" panose="02020603050405020304" pitchFamily="18" charset="0"/>
                    <a:cs typeface="Times New Roman" panose="02020603050405020304" pitchFamily="18" charset="0"/>
                  </a:rPr>
                  <a:t>Minkowski</a:t>
                </a:r>
                <a:r>
                  <a:rPr lang="en-US" dirty="0" smtClean="0">
                    <a:latin typeface="Times New Roman" panose="02020603050405020304" pitchFamily="18" charset="0"/>
                    <a:cs typeface="Times New Roman" panose="02020603050405020304" pitchFamily="18" charset="0"/>
                  </a:rPr>
                  <a:t> space for the force that we call gravity in the following expression.</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r>
                        <a:rPr lang="en-US" i="1">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𝑟</m:t>
                              </m:r>
                            </m:den>
                          </m:f>
                        </m:e>
                      </m:d>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𝑑𝑡</m:t>
                          </m:r>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num>
                        <m:den>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𝑟</m:t>
                                  </m:r>
                                </m:den>
                              </m:f>
                            </m:e>
                          </m:d>
                        </m:den>
                      </m:f>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𝜃</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m:rPr>
                              <m:sty m:val="p"/>
                            </m:rPr>
                            <a:rPr lang="en-US">
                              <a:latin typeface="Cambria Math" panose="02040503050406030204" pitchFamily="18" charset="0"/>
                            </a:rPr>
                            <m:t>sin</m:t>
                          </m:r>
                        </m:e>
                        <m:sup>
                          <m:r>
                            <a:rPr lang="en-US" i="1">
                              <a:latin typeface="Cambria Math" panose="02040503050406030204" pitchFamily="18" charset="0"/>
                            </a:rPr>
                            <m:t>2</m:t>
                          </m:r>
                        </m:sup>
                      </m:sSup>
                      <m:r>
                        <a:rPr lang="en-US" i="1">
                          <a:latin typeface="Cambria Math" panose="02040503050406030204" pitchFamily="18" charset="0"/>
                        </a:rPr>
                        <m:t>𝜃</m:t>
                      </m:r>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𝜙</m:t>
                          </m:r>
                        </m:e>
                        <m:sup>
                          <m:r>
                            <a:rPr lang="en-US" i="1">
                              <a:latin typeface="Cambria Math" panose="02040503050406030204" pitchFamily="18" charset="0"/>
                            </a:rPr>
                            <m:t>2</m:t>
                          </m:r>
                        </m:sup>
                      </m:sSup>
                    </m:oMath>
                  </m:oMathPara>
                </a14:m>
                <a:endParaRPr lang="en-US"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Note that spherical polar coordinates are utilized in this expression concerning curved motion instead of rectangular coordinates.  Also, from Schwarzschild metric, the radius of any black-hole of mass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oMath>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𝑟</m:t>
                      </m:r>
                      <m:r>
                        <a:rPr lang="en-US" b="0" i="1" smtClean="0">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den>
                      </m:f>
                    </m:oMath>
                  </m:oMathPara>
                </a14:m>
                <a:endParaRPr lang="en-US"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Next an introduction to spherical polar coordinates with regards to Cartesian rectangular coordinates </a:t>
                </a:r>
                <a:r>
                  <a:rPr lang="en-US" i="1" dirty="0" smtClean="0">
                    <a:latin typeface="Times New Roman" panose="02020603050405020304" pitchFamily="18" charset="0"/>
                    <a:cs typeface="Times New Roman" panose="02020603050405020304" pitchFamily="18" charset="0"/>
                  </a:rPr>
                  <a:t>x</a:t>
                </a: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y</a:t>
                </a:r>
                <a:r>
                  <a:rPr lang="en-US" dirty="0" smtClean="0">
                    <a:latin typeface="Times New Roman" panose="02020603050405020304" pitchFamily="18" charset="0"/>
                    <a:cs typeface="Times New Roman" panose="02020603050405020304" pitchFamily="18" charset="0"/>
                  </a:rPr>
                  <a:t>, and </a:t>
                </a:r>
                <a:r>
                  <a:rPr lang="en-US" i="1" dirty="0" smtClean="0">
                    <a:latin typeface="Times New Roman" panose="02020603050405020304" pitchFamily="18" charset="0"/>
                    <a:cs typeface="Times New Roman" panose="02020603050405020304" pitchFamily="18" charset="0"/>
                  </a:rPr>
                  <a:t>z</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534256" y="297951"/>
                <a:ext cx="10767317" cy="6148286"/>
              </a:xfrm>
              <a:prstGeom prst="rect">
                <a:avLst/>
              </a:prstGeom>
              <a:blipFill>
                <a:blip r:embed="rId2"/>
                <a:stretch>
                  <a:fillRect l="-510" t="-595" r="-566" b="-694"/>
                </a:stretch>
              </a:blipFill>
            </p:spPr>
            <p:txBody>
              <a:bodyPr/>
              <a:lstStyle/>
              <a:p>
                <a:r>
                  <a:rPr lang="en-US">
                    <a:noFill/>
                  </a:rPr>
                  <a:t> </a:t>
                </a:r>
              </a:p>
            </p:txBody>
          </p:sp>
        </mc:Fallback>
      </mc:AlternateContent>
    </p:spTree>
    <p:extLst>
      <p:ext uri="{BB962C8B-B14F-4D97-AF65-F5344CB8AC3E}">
        <p14:creationId xmlns:p14="http://schemas.microsoft.com/office/powerpoint/2010/main" val="18552495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182880" y="184936"/>
                <a:ext cx="11385821" cy="5962851"/>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Introduction to Spherical Polar Coordinates</a:t>
                </a:r>
              </a:p>
              <a:p>
                <a:endParaRPr lang="en-US" sz="800"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 spherical polar coordinates, a vector </a:t>
                </a:r>
                <a14:m>
                  <m:oMath xmlns:m="http://schemas.openxmlformats.org/officeDocument/2006/math">
                    <m:r>
                      <a:rPr lang="en-US" b="1">
                        <a:latin typeface="Cambria Math" panose="02040503050406030204" pitchFamily="18" charset="0"/>
                        <a:cs typeface="Times New Roman" panose="02020603050405020304" pitchFamily="18" charset="0"/>
                      </a:rPr>
                      <m:t>𝐫</m:t>
                    </m:r>
                  </m:oMath>
                </a14:m>
                <a:r>
                  <a:rPr lang="en-US" dirty="0">
                    <a:latin typeface="Times New Roman" panose="02020603050405020304" pitchFamily="18" charset="0"/>
                    <a:cs typeface="Times New Roman" panose="02020603050405020304" pitchFamily="18" charset="0"/>
                  </a:rPr>
                  <a:t> is represented below with </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y</a:t>
                </a:r>
                <a:r>
                  <a:rPr lang="en-US" dirty="0">
                    <a:latin typeface="Times New Roman" panose="02020603050405020304" pitchFamily="18" charset="0"/>
                    <a:cs typeface="Times New Roman" panose="02020603050405020304" pitchFamily="18" charset="0"/>
                  </a:rPr>
                  <a:t>, and </a:t>
                </a:r>
                <a:r>
                  <a:rPr lang="en-US" i="1" dirty="0">
                    <a:latin typeface="Times New Roman" panose="02020603050405020304" pitchFamily="18" charset="0"/>
                    <a:cs typeface="Times New Roman" panose="02020603050405020304" pitchFamily="18" charset="0"/>
                  </a:rPr>
                  <a:t>z</a:t>
                </a:r>
                <a:r>
                  <a:rPr lang="en-US" dirty="0">
                    <a:latin typeface="Times New Roman" panose="02020603050405020304" pitchFamily="18" charset="0"/>
                    <a:cs typeface="Times New Roman" panose="02020603050405020304" pitchFamily="18" charset="0"/>
                  </a:rPr>
                  <a:t> components:</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𝐫</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𝑥</m:t>
                          </m:r>
                        </m:sub>
                      </m:sSub>
                      <m:acc>
                        <m:accPr>
                          <m:chr m:val="̂"/>
                          <m:ctrlPr>
                            <a:rPr lang="en-US" b="1" i="1">
                              <a:latin typeface="Cambria Math" panose="02040503050406030204" pitchFamily="18" charset="0"/>
                            </a:rPr>
                          </m:ctrlPr>
                        </m:accPr>
                        <m:e>
                          <m:r>
                            <a:rPr lang="en-US" b="1" i="1">
                              <a:latin typeface="Cambria Math" panose="02040503050406030204" pitchFamily="18" charset="0"/>
                            </a:rPr>
                            <m:t>𝐱</m:t>
                          </m:r>
                        </m:e>
                      </m:acc>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𝑦</m:t>
                          </m:r>
                        </m:sub>
                      </m:sSub>
                      <m:acc>
                        <m:accPr>
                          <m:chr m:val="̂"/>
                          <m:ctrlPr>
                            <a:rPr lang="en-US" b="1" i="1">
                              <a:latin typeface="Cambria Math" panose="02040503050406030204" pitchFamily="18" charset="0"/>
                            </a:rPr>
                          </m:ctrlPr>
                        </m:accPr>
                        <m:e>
                          <m:r>
                            <a:rPr lang="en-US" b="1" i="1">
                              <a:latin typeface="Cambria Math" panose="02040503050406030204" pitchFamily="18" charset="0"/>
                            </a:rPr>
                            <m:t>𝐲</m:t>
                          </m:r>
                        </m:e>
                      </m:acc>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𝑧</m:t>
                          </m:r>
                        </m:sub>
                      </m:sSub>
                      <m:acc>
                        <m:accPr>
                          <m:chr m:val="̂"/>
                          <m:ctrlPr>
                            <a:rPr lang="en-US" b="1" i="1">
                              <a:latin typeface="Cambria Math" panose="02040503050406030204" pitchFamily="18" charset="0"/>
                            </a:rPr>
                          </m:ctrlPr>
                        </m:accPr>
                        <m:e>
                          <m:r>
                            <a:rPr lang="en-US" b="1" i="1">
                              <a:latin typeface="Cambria Math" panose="02040503050406030204" pitchFamily="18" charset="0"/>
                            </a:rPr>
                            <m:t>𝒛</m:t>
                          </m:r>
                        </m:e>
                      </m:acc>
                    </m:oMath>
                  </m:oMathPara>
                </a14:m>
                <a:endParaRPr lang="en-US"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i="1" dirty="0" smtClean="0">
                    <a:latin typeface="Times New Roman" panose="02020603050405020304" pitchFamily="18" charset="0"/>
                    <a:cs typeface="Times New Roman" panose="02020603050405020304" pitchFamily="18" charset="0"/>
                  </a:rPr>
                  <a:t>x</a:t>
                </a:r>
                <a:r>
                  <a:rPr lang="en-US" dirty="0" smtClean="0">
                    <a:latin typeface="Times New Roman" panose="02020603050405020304" pitchFamily="18" charset="0"/>
                    <a:cs typeface="Times New Roman" panose="02020603050405020304" pitchFamily="18" charset="0"/>
                  </a:rPr>
                  <a:t>-component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𝑥</m:t>
                        </m:r>
                      </m:sub>
                    </m:sSub>
                    <m:r>
                      <a:rPr lang="en-US" b="0" i="1" smtClean="0">
                        <a:latin typeface="Cambria Math" panose="02040503050406030204" pitchFamily="18" charset="0"/>
                      </a:rPr>
                      <m:t>=</m:t>
                    </m:r>
                    <m:r>
                      <a:rPr lang="en-US" i="1">
                        <a:latin typeface="Cambria Math" panose="02040503050406030204" pitchFamily="18" charset="0"/>
                      </a:rPr>
                      <m:t>𝑟</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𝜙</m:t>
                        </m:r>
                      </m:e>
                    </m:func>
                    <m:r>
                      <a:rPr lang="en-US" i="1">
                        <a:latin typeface="Cambria Math" panose="02040503050406030204" pitchFamily="18" charset="0"/>
                      </a:rPr>
                      <m:t> </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oMath>
                </a14:m>
                <a:r>
                  <a:rPr lang="en-US" dirty="0" smtClean="0">
                    <a:latin typeface="Times New Roman" panose="02020603050405020304" pitchFamily="18" charset="0"/>
                    <a:cs typeface="Times New Roman" panose="02020603050405020304" pitchFamily="18" charset="0"/>
                  </a:rPr>
                  <a:t>, the </a:t>
                </a:r>
                <a:r>
                  <a:rPr lang="en-US" i="1" dirty="0" smtClean="0">
                    <a:latin typeface="Times New Roman" panose="02020603050405020304" pitchFamily="18" charset="0"/>
                    <a:cs typeface="Times New Roman" panose="02020603050405020304" pitchFamily="18" charset="0"/>
                  </a:rPr>
                  <a:t>y</a:t>
                </a:r>
                <a:r>
                  <a:rPr lang="en-US" dirty="0" smtClean="0">
                    <a:latin typeface="Times New Roman" panose="02020603050405020304" pitchFamily="18" charset="0"/>
                    <a:cs typeface="Times New Roman" panose="02020603050405020304" pitchFamily="18" charset="0"/>
                  </a:rPr>
                  <a:t>-component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𝑦</m:t>
                        </m:r>
                      </m:sub>
                    </m:sSub>
                    <m:r>
                      <a:rPr lang="en-US" b="0" i="1" smtClean="0">
                        <a:latin typeface="Cambria Math" panose="02040503050406030204" pitchFamily="18" charset="0"/>
                      </a:rPr>
                      <m:t>=</m:t>
                    </m:r>
                    <m:r>
                      <a:rPr lang="en-US" i="1">
                        <a:latin typeface="Cambria Math" panose="02040503050406030204" pitchFamily="18" charset="0"/>
                      </a:rPr>
                      <m:t>𝑟</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oMath>
                </a14:m>
                <a:r>
                  <a:rPr lang="en-US" dirty="0" smtClean="0">
                    <a:latin typeface="Times New Roman" panose="02020603050405020304" pitchFamily="18" charset="0"/>
                    <a:cs typeface="Times New Roman" panose="02020603050405020304" pitchFamily="18" charset="0"/>
                  </a:rPr>
                  <a:t>, and the </a:t>
                </a:r>
                <a:r>
                  <a:rPr lang="en-US" i="1" dirty="0" smtClean="0">
                    <a:latin typeface="Times New Roman" panose="02020603050405020304" pitchFamily="18" charset="0"/>
                    <a:cs typeface="Times New Roman" panose="02020603050405020304" pitchFamily="18" charset="0"/>
                  </a:rPr>
                  <a:t>z</a:t>
                </a:r>
                <a:r>
                  <a:rPr lang="en-US" dirty="0" smtClean="0">
                    <a:latin typeface="Times New Roman" panose="02020603050405020304" pitchFamily="18" charset="0"/>
                    <a:cs typeface="Times New Roman" panose="02020603050405020304" pitchFamily="18" charset="0"/>
                  </a:rPr>
                  <a:t>-component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𝑧</m:t>
                        </m:r>
                      </m:sub>
                    </m:sSub>
                    <m:r>
                      <a:rPr lang="en-US" b="0" i="1" smtClean="0">
                        <a:latin typeface="Cambria Math" panose="02040503050406030204" pitchFamily="18" charset="0"/>
                      </a:rPr>
                      <m:t>=</m:t>
                    </m:r>
                    <m:r>
                      <a:rPr lang="en-US" i="1">
                        <a:latin typeface="Cambria Math" panose="02040503050406030204" pitchFamily="18" charset="0"/>
                      </a:rPr>
                      <m:t>𝑟</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oMath>
                </a14:m>
                <a:r>
                  <a:rPr lang="en-US" dirty="0" smtClean="0">
                    <a:latin typeface="Times New Roman" panose="02020603050405020304" pitchFamily="18" charset="0"/>
                    <a:cs typeface="Times New Roman" panose="02020603050405020304" pitchFamily="18" charset="0"/>
                  </a:rPr>
                  <a:t>.  Thus, we have the following expression of  vector </a:t>
                </a:r>
                <a14:m>
                  <m:oMath xmlns:m="http://schemas.openxmlformats.org/officeDocument/2006/math">
                    <m:r>
                      <a:rPr lang="en-US" b="1">
                        <a:latin typeface="Cambria Math" panose="02040503050406030204" pitchFamily="18" charset="0"/>
                        <a:cs typeface="Times New Roman" panose="02020603050405020304" pitchFamily="18" charset="0"/>
                      </a:rPr>
                      <m:t>𝐫</m:t>
                    </m:r>
                  </m:oMath>
                </a14:m>
                <a:r>
                  <a:rPr lang="en-US" dirty="0" smtClean="0">
                    <a:latin typeface="Times New Roman" panose="02020603050405020304" pitchFamily="18" charset="0"/>
                    <a:cs typeface="Times New Roman" panose="02020603050405020304" pitchFamily="18" charset="0"/>
                  </a:rPr>
                  <a:t> in spherical polar coordinates.</a:t>
                </a:r>
              </a:p>
              <a:p>
                <a:endParaRPr lang="en-US" sz="800" dirty="0" smtClean="0">
                  <a:latin typeface="Times New Roman" panose="02020603050405020304" pitchFamily="18" charset="0"/>
                  <a:cs typeface="Times New Roman" panose="02020603050405020304" pitchFamily="18" charset="0"/>
                </a:endParaRPr>
              </a:p>
              <a:p>
                <a:endParaRPr lang="en-US" sz="1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𝐫</m:t>
                      </m:r>
                      <m:r>
                        <a:rPr lang="en-US" i="1">
                          <a:latin typeface="Cambria Math" panose="02040503050406030204" pitchFamily="18" charset="0"/>
                        </a:rPr>
                        <m:t>=</m:t>
                      </m:r>
                      <m:r>
                        <a:rPr lang="en-US" i="1">
                          <a:latin typeface="Cambria Math" panose="02040503050406030204" pitchFamily="18" charset="0"/>
                        </a:rPr>
                        <m:t>𝑟</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𝜙</m:t>
                          </m:r>
                        </m:e>
                      </m:func>
                      <m:r>
                        <a:rPr lang="en-US" i="1">
                          <a:latin typeface="Cambria Math" panose="02040503050406030204" pitchFamily="18" charset="0"/>
                        </a:rPr>
                        <m:t> </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𝐱</m:t>
                          </m:r>
                        </m:e>
                      </m:acc>
                      <m:r>
                        <a:rPr lang="en-US" i="1">
                          <a:latin typeface="Cambria Math" panose="02040503050406030204" pitchFamily="18" charset="0"/>
                        </a:rPr>
                        <m:t>+</m:t>
                      </m:r>
                      <m:r>
                        <a:rPr lang="en-US" i="1">
                          <a:latin typeface="Cambria Math" panose="02040503050406030204" pitchFamily="18" charset="0"/>
                        </a:rPr>
                        <m:t>𝑟</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𝐲</m:t>
                          </m:r>
                        </m:e>
                      </m:acc>
                      <m:r>
                        <a:rPr lang="en-US" i="1">
                          <a:latin typeface="Cambria Math" panose="02040503050406030204" pitchFamily="18" charset="0"/>
                        </a:rPr>
                        <m:t>+</m:t>
                      </m:r>
                      <m:r>
                        <a:rPr lang="en-US" i="1">
                          <a:latin typeface="Cambria Math" panose="02040503050406030204" pitchFamily="18" charset="0"/>
                        </a:rPr>
                        <m:t>𝑟</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𝐳</m:t>
                          </m:r>
                        </m:e>
                      </m:acc>
                      <m:r>
                        <a:rPr lang="en-US" i="1">
                          <a:latin typeface="Cambria Math" panose="02040503050406030204" pitchFamily="18" charset="0"/>
                        </a:rPr>
                        <m:t>=</m:t>
                      </m:r>
                      <m:r>
                        <a:rPr lang="en-US" i="1">
                          <a:latin typeface="Cambria Math" panose="02040503050406030204" pitchFamily="18" charset="0"/>
                        </a:rPr>
                        <m:t>𝑟</m:t>
                      </m:r>
                      <m:acc>
                        <m:accPr>
                          <m:chr m:val="̂"/>
                          <m:ctrlPr>
                            <a:rPr lang="en-US" i="1">
                              <a:latin typeface="Cambria Math" panose="02040503050406030204" pitchFamily="18" charset="0"/>
                            </a:rPr>
                          </m:ctrlPr>
                        </m:accPr>
                        <m:e>
                          <m:r>
                            <a:rPr lang="en-US" b="1" i="1">
                              <a:latin typeface="Cambria Math" panose="02040503050406030204" pitchFamily="18" charset="0"/>
                            </a:rPr>
                            <m:t>𝐫</m:t>
                          </m:r>
                        </m:e>
                      </m:acc>
                    </m:oMath>
                  </m:oMathPara>
                </a14:m>
                <a:endParaRPr lang="en-US"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14:m>
                  <m:oMath xmlns:m="http://schemas.openxmlformats.org/officeDocument/2006/math">
                    <m:r>
                      <a:rPr lang="en-US" b="0" i="1" smtClean="0">
                        <a:latin typeface="Cambria Math" panose="02040503050406030204" pitchFamily="18" charset="0"/>
                        <a:cs typeface="Times New Roman" panose="02020603050405020304" pitchFamily="18" charset="0"/>
                      </a:rPr>
                      <m:t>𝑟</m:t>
                    </m:r>
                  </m:oMath>
                </a14:m>
                <a:r>
                  <a:rPr lang="en-US" dirty="0" smtClean="0">
                    <a:latin typeface="Times New Roman" panose="02020603050405020304" pitchFamily="18" charset="0"/>
                    <a:cs typeface="Times New Roman" panose="02020603050405020304" pitchFamily="18" charset="0"/>
                  </a:rPr>
                  <a:t> is the scalar magnitude of the vector </a:t>
                </a:r>
                <a14:m>
                  <m:oMath xmlns:m="http://schemas.openxmlformats.org/officeDocument/2006/math">
                    <m:r>
                      <a:rPr lang="en-US" b="1" i="1">
                        <a:latin typeface="Cambria Math" panose="02040503050406030204" pitchFamily="18" charset="0"/>
                      </a:rPr>
                      <m:t>𝐫</m:t>
                    </m:r>
                  </m:oMath>
                </a14:m>
                <a:r>
                  <a:rPr lang="en-US" dirty="0" smtClean="0">
                    <a:latin typeface="Times New Roman" panose="02020603050405020304" pitchFamily="18" charset="0"/>
                    <a:cs typeface="Times New Roman" panose="02020603050405020304" pitchFamily="18" charset="0"/>
                  </a:rPr>
                  <a:t> such that:</a:t>
                </a:r>
                <a:endParaRPr lang="en-US" dirty="0">
                  <a:latin typeface="Times New Roman" panose="02020603050405020304" pitchFamily="18" charset="0"/>
                  <a:cs typeface="Times New Roman" panose="02020603050405020304" pitchFamily="18" charset="0"/>
                </a:endParaRPr>
              </a:p>
              <a:p>
                <a:r>
                  <a:rPr lang="en-US" sz="100" dirty="0" smtClean="0">
                    <a:latin typeface="Times New Roman" panose="02020603050405020304" pitchFamily="18" charset="0"/>
                    <a:cs typeface="Times New Roman" panose="02020603050405020304" pitchFamily="18" charset="0"/>
                  </a:rPr>
                  <a:t> such that</a:t>
                </a:r>
                <a:endParaRPr lang="en-US" sz="100" dirty="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cs typeface="Times New Roman" panose="02020603050405020304" pitchFamily="18" charset="0"/>
                        </a:rPr>
                        <m:t>𝑟</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radPr>
                        <m:deg/>
                        <m:e>
                          <m:sSubSup>
                            <m:sSubSup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Sup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𝑟</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2</m:t>
                              </m:r>
                            </m:sup>
                          </m:sSubSup>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bSup>
                            <m:sSubSup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Sup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𝑟</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𝑦</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2</m:t>
                              </m:r>
                            </m:sup>
                          </m:sSubSup>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bSup>
                            <m:sSubSup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Sup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𝑟</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𝑧</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2</m:t>
                              </m:r>
                            </m:sup>
                          </m:sSubSup>
                        </m:e>
                      </m:rad>
                    </m:oMath>
                  </m:oMathPara>
                </a14:m>
                <a:endParaRPr lang="en-US" b="0" i="1" dirty="0" smtClean="0">
                  <a:latin typeface="Cambria Math" panose="02040503050406030204" pitchFamily="18" charset="0"/>
                  <a:ea typeface="Cambria Math" panose="02040503050406030204" pitchFamily="18" charset="0"/>
                  <a:cs typeface="Times New Roman" panose="02020603050405020304" pitchFamily="18" charset="0"/>
                </a:endParaRPr>
              </a:p>
              <a:p>
                <a:endParaRPr lang="en-US" sz="800" b="0" i="1" dirty="0" smtClean="0">
                  <a:latin typeface="Cambria Math" panose="02040503050406030204" pitchFamily="18" charset="0"/>
                  <a:ea typeface="Cambria Math" panose="02040503050406030204" pitchFamily="18" charset="0"/>
                  <a:cs typeface="Times New Roman" panose="02020603050405020304" pitchFamily="18" charset="0"/>
                </a:endParaRPr>
              </a:p>
              <a:p>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𝜙</m:t>
                    </m:r>
                  </m:oMath>
                </a14:m>
                <a:r>
                  <a:rPr lang="en-US" dirty="0" smtClean="0">
                    <a:latin typeface="Times New Roman" panose="02020603050405020304" pitchFamily="18" charset="0"/>
                    <a:cs typeface="Times New Roman" panose="02020603050405020304" pitchFamily="18" charset="0"/>
                  </a:rPr>
                  <a:t> is the angle about the </a:t>
                </a:r>
                <a:r>
                  <a:rPr lang="en-US" i="1" dirty="0" smtClean="0">
                    <a:latin typeface="Times New Roman" panose="02020603050405020304" pitchFamily="18" charset="0"/>
                    <a:cs typeface="Times New Roman" panose="02020603050405020304" pitchFamily="18" charset="0"/>
                  </a:rPr>
                  <a:t>x</a:t>
                </a:r>
                <a:r>
                  <a:rPr lang="en-US" dirty="0" smtClean="0">
                    <a:latin typeface="Times New Roman" panose="02020603050405020304" pitchFamily="18" charset="0"/>
                    <a:cs typeface="Times New Roman" panose="02020603050405020304" pitchFamily="18" charset="0"/>
                  </a:rPr>
                  <a:t>-axis for the horizontal projection of the vector </a:t>
                </a:r>
                <a14:m>
                  <m:oMath xmlns:m="http://schemas.openxmlformats.org/officeDocument/2006/math">
                    <m:r>
                      <a:rPr lang="en-US" b="1">
                        <a:latin typeface="Cambria Math" panose="02040503050406030204" pitchFamily="18" charset="0"/>
                        <a:cs typeface="Times New Roman" panose="02020603050405020304" pitchFamily="18" charset="0"/>
                      </a:rPr>
                      <m:t>𝐫</m:t>
                    </m:r>
                  </m:oMath>
                </a14:m>
                <a:r>
                  <a:rPr lang="en-US" dirty="0" smtClean="0">
                    <a:latin typeface="Times New Roman" panose="02020603050405020304" pitchFamily="18" charset="0"/>
                    <a:cs typeface="Times New Roman" panose="02020603050405020304" pitchFamily="18" charset="0"/>
                  </a:rPr>
                  <a:t> upon the </a:t>
                </a:r>
                <a:r>
                  <a:rPr lang="en-US" i="1" dirty="0" err="1" smtClean="0">
                    <a:latin typeface="Times New Roman" panose="02020603050405020304" pitchFamily="18" charset="0"/>
                    <a:cs typeface="Times New Roman" panose="02020603050405020304" pitchFamily="18" charset="0"/>
                  </a:rPr>
                  <a:t>xy</a:t>
                </a:r>
                <a:r>
                  <a:rPr lang="en-US" dirty="0" smtClean="0">
                    <a:latin typeface="Times New Roman" panose="02020603050405020304" pitchFamily="18" charset="0"/>
                    <a:cs typeface="Times New Roman" panose="02020603050405020304" pitchFamily="18" charset="0"/>
                  </a:rPr>
                  <a:t>-plane, and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𝜃</m:t>
                    </m:r>
                  </m:oMath>
                </a14:m>
                <a:r>
                  <a:rPr lang="en-US" dirty="0" smtClean="0">
                    <a:latin typeface="Times New Roman" panose="02020603050405020304" pitchFamily="18" charset="0"/>
                    <a:cs typeface="Times New Roman" panose="02020603050405020304" pitchFamily="18" charset="0"/>
                  </a:rPr>
                  <a:t> is the angle of the vector </a:t>
                </a:r>
                <a14:m>
                  <m:oMath xmlns:m="http://schemas.openxmlformats.org/officeDocument/2006/math">
                    <m:r>
                      <a:rPr lang="en-US" b="1">
                        <a:latin typeface="Cambria Math" panose="02040503050406030204" pitchFamily="18" charset="0"/>
                        <a:cs typeface="Times New Roman" panose="02020603050405020304" pitchFamily="18" charset="0"/>
                      </a:rPr>
                      <m:t>𝐫</m:t>
                    </m:r>
                  </m:oMath>
                </a14:m>
                <a:r>
                  <a:rPr lang="en-US" dirty="0" smtClean="0">
                    <a:latin typeface="Times New Roman" panose="02020603050405020304" pitchFamily="18" charset="0"/>
                    <a:cs typeface="Times New Roman" panose="02020603050405020304" pitchFamily="18" charset="0"/>
                  </a:rPr>
                  <a:t> about the </a:t>
                </a:r>
                <a:r>
                  <a:rPr lang="en-US" i="1" dirty="0" smtClean="0">
                    <a:latin typeface="Times New Roman" panose="02020603050405020304" pitchFamily="18" charset="0"/>
                    <a:cs typeface="Times New Roman" panose="02020603050405020304" pitchFamily="18" charset="0"/>
                  </a:rPr>
                  <a:t>z</a:t>
                </a:r>
                <a:r>
                  <a:rPr lang="en-US" dirty="0" smtClean="0">
                    <a:latin typeface="Times New Roman" panose="02020603050405020304" pitchFamily="18" charset="0"/>
                    <a:cs typeface="Times New Roman" panose="02020603050405020304" pitchFamily="18" charset="0"/>
                  </a:rPr>
                  <a:t>-axis.</a:t>
                </a:r>
              </a:p>
              <a:p>
                <a:endParaRPr lang="en-US" sz="800" dirty="0">
                  <a:latin typeface="Times New Roman" panose="02020603050405020304" pitchFamily="18" charset="0"/>
                  <a:cs typeface="Times New Roman" panose="02020603050405020304" pitchFamily="18" charset="0"/>
                </a:endParaRPr>
              </a:p>
              <a:p>
                <a14:m>
                  <m:oMath xmlns:m="http://schemas.openxmlformats.org/officeDocument/2006/math">
                    <m:acc>
                      <m:accPr>
                        <m:chr m:val="̂"/>
                        <m:ctrlPr>
                          <a:rPr lang="en-US" i="1">
                            <a:latin typeface="Cambria Math" panose="02040503050406030204" pitchFamily="18" charset="0"/>
                          </a:rPr>
                        </m:ctrlPr>
                      </m:accPr>
                      <m:e>
                        <m:r>
                          <a:rPr lang="en-US" b="1" i="1">
                            <a:latin typeface="Cambria Math" panose="02040503050406030204" pitchFamily="18" charset="0"/>
                          </a:rPr>
                          <m:t>𝐫</m:t>
                        </m:r>
                      </m:e>
                    </m:acc>
                  </m:oMath>
                </a14:m>
                <a:r>
                  <a:rPr lang="en-US" dirty="0" smtClean="0">
                    <a:latin typeface="Times New Roman" panose="02020603050405020304" pitchFamily="18" charset="0"/>
                    <a:cs typeface="Times New Roman" panose="02020603050405020304" pitchFamily="18" charset="0"/>
                  </a:rPr>
                  <a:t> is the unit vector of the vector </a:t>
                </a:r>
                <a14:m>
                  <m:oMath xmlns:m="http://schemas.openxmlformats.org/officeDocument/2006/math">
                    <m:r>
                      <a:rPr lang="en-US" b="1">
                        <a:latin typeface="Cambria Math" panose="02040503050406030204" pitchFamily="18" charset="0"/>
                        <a:cs typeface="Times New Roman" panose="02020603050405020304" pitchFamily="18" charset="0"/>
                      </a:rPr>
                      <m:t>𝐫</m:t>
                    </m:r>
                  </m:oMath>
                </a14:m>
                <a:r>
                  <a:rPr lang="en-US" dirty="0" smtClean="0">
                    <a:latin typeface="Times New Roman" panose="02020603050405020304" pitchFamily="18" charset="0"/>
                    <a:cs typeface="Times New Roman" panose="02020603050405020304" pitchFamily="18" charset="0"/>
                  </a:rPr>
                  <a:t> and is the following expression:</a:t>
                </a: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acc>
                        <m:accPr>
                          <m:chr m:val="̂"/>
                          <m:ctrlPr>
                            <a:rPr lang="en-US" b="1" i="1">
                              <a:latin typeface="Cambria Math" panose="02040503050406030204" pitchFamily="18" charset="0"/>
                            </a:rPr>
                          </m:ctrlPr>
                        </m:accPr>
                        <m:e>
                          <m:r>
                            <a:rPr lang="en-US" b="1" i="1">
                              <a:latin typeface="Cambria Math" panose="02040503050406030204" pitchFamily="18" charset="0"/>
                            </a:rPr>
                            <m:t>𝐫</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𝐱</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𝐲</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𝐳</m:t>
                          </m:r>
                        </m:e>
                      </m:acc>
                    </m:oMath>
                  </m:oMathPara>
                </a14:m>
                <a:endParaRPr lang="en-US"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figure given shows a representation of vector </a:t>
                </a:r>
                <a14:m>
                  <m:oMath xmlns:m="http://schemas.openxmlformats.org/officeDocument/2006/math">
                    <m:r>
                      <a:rPr lang="en-US" b="1" i="1">
                        <a:latin typeface="Cambria Math" panose="02040503050406030204" pitchFamily="18" charset="0"/>
                      </a:rPr>
                      <m:t>𝐫</m:t>
                    </m:r>
                  </m:oMath>
                </a14:m>
                <a:r>
                  <a:rPr lang="en-US" dirty="0" smtClean="0">
                    <a:latin typeface="Times New Roman" panose="02020603050405020304" pitchFamily="18" charset="0"/>
                    <a:cs typeface="Times New Roman" panose="02020603050405020304" pitchFamily="18" charset="0"/>
                  </a:rPr>
                  <a:t> using spherical polar coordinates.</a:t>
                </a: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Many physics texts uses vector representation as non-italicized </a:t>
                </a:r>
                <a:r>
                  <a:rPr lang="en-US" b="1" dirty="0" smtClean="0">
                    <a:latin typeface="Times New Roman" panose="02020603050405020304" pitchFamily="18" charset="0"/>
                    <a:cs typeface="Times New Roman" panose="02020603050405020304" pitchFamily="18" charset="0"/>
                  </a:rPr>
                  <a:t>bold</a:t>
                </a:r>
                <a:r>
                  <a:rPr lang="en-US" dirty="0" smtClean="0">
                    <a:latin typeface="Times New Roman" panose="02020603050405020304" pitchFamily="18" charset="0"/>
                    <a:cs typeface="Times New Roman" panose="02020603050405020304" pitchFamily="18" charset="0"/>
                  </a:rPr>
                  <a:t> print without the arrow.</a:t>
                </a:r>
              </a:p>
              <a:p>
                <a:r>
                  <a:rPr lang="en-US" dirty="0" smtClean="0">
                    <a:latin typeface="Times New Roman" panose="02020603050405020304" pitchFamily="18" charset="0"/>
                    <a:cs typeface="Times New Roman" panose="02020603050405020304" pitchFamily="18" charset="0"/>
                  </a:rPr>
                  <a:t>Scalars are represented in italicized letters that are </a:t>
                </a:r>
                <a:r>
                  <a:rPr lang="en-US" b="1" dirty="0" smtClean="0">
                    <a:latin typeface="Times New Roman" panose="02020603050405020304" pitchFamily="18" charset="0"/>
                    <a:cs typeface="Times New Roman" panose="02020603050405020304" pitchFamily="18" charset="0"/>
                  </a:rPr>
                  <a:t>not</a:t>
                </a:r>
                <a:r>
                  <a:rPr lang="en-US" dirty="0" smtClean="0">
                    <a:latin typeface="Times New Roman" panose="02020603050405020304" pitchFamily="18" charset="0"/>
                    <a:cs typeface="Times New Roman" panose="02020603050405020304" pitchFamily="18" charset="0"/>
                  </a:rPr>
                  <a:t> in bold print.</a:t>
                </a:r>
              </a:p>
            </p:txBody>
          </p:sp>
        </mc:Choice>
        <mc:Fallback xmlns="">
          <p:sp>
            <p:nvSpPr>
              <p:cNvPr id="2" name="TextBox 1"/>
              <p:cNvSpPr txBox="1">
                <a:spLocks noRot="1" noChangeAspect="1" noMove="1" noResize="1" noEditPoints="1" noAdjustHandles="1" noChangeArrowheads="1" noChangeShapeType="1" noTextEdit="1"/>
              </p:cNvSpPr>
              <p:nvPr/>
            </p:nvSpPr>
            <p:spPr>
              <a:xfrm>
                <a:off x="182880" y="184936"/>
                <a:ext cx="11385821" cy="5962851"/>
              </a:xfrm>
              <a:prstGeom prst="rect">
                <a:avLst/>
              </a:prstGeom>
              <a:blipFill>
                <a:blip r:embed="rId2"/>
                <a:stretch>
                  <a:fillRect l="-428" t="-511" r="-803" b="-716"/>
                </a:stretch>
              </a:blipFill>
            </p:spPr>
            <p:txBody>
              <a:bodyPr/>
              <a:lstStyle/>
              <a:p>
                <a:r>
                  <a:rPr lang="en-US">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9310" y="4025379"/>
            <a:ext cx="2354318" cy="2453141"/>
          </a:xfrm>
          <a:prstGeom prst="rect">
            <a:avLst/>
          </a:prstGeom>
        </p:spPr>
      </p:pic>
    </p:spTree>
    <p:extLst>
      <p:ext uri="{BB962C8B-B14F-4D97-AF65-F5344CB8AC3E}">
        <p14:creationId xmlns:p14="http://schemas.microsoft.com/office/powerpoint/2010/main" val="16480052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328773" y="247238"/>
                <a:ext cx="11702264" cy="5991192"/>
              </a:xfrm>
              <a:prstGeom prst="rect">
                <a:avLst/>
              </a:prstGeom>
            </p:spPr>
            <p:txBody>
              <a:bodyPr wrap="square">
                <a:spAutoFit/>
              </a:bodyPr>
              <a:lstStyle/>
              <a:p>
                <a:pPr algn="ctr"/>
                <a:r>
                  <a:rPr lang="en-US" b="1" dirty="0" smtClean="0">
                    <a:latin typeface="Times New Roman" panose="02020603050405020304" pitchFamily="18" charset="0"/>
                    <a:cs typeface="Times New Roman" panose="02020603050405020304" pitchFamily="18" charset="0"/>
                  </a:rPr>
                  <a:t>Representation of the velocity using spherical polar coordinates</a:t>
                </a:r>
              </a:p>
              <a:p>
                <a:endParaRPr lang="en-US" sz="800" b="1"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By definition, the velocity vector </a:t>
                </a:r>
                <a14:m>
                  <m:oMath xmlns:m="http://schemas.openxmlformats.org/officeDocument/2006/math">
                    <m:r>
                      <a:rPr lang="en-US" b="1" i="0" smtClean="0">
                        <a:latin typeface="Cambria Math" panose="02040503050406030204" pitchFamily="18" charset="0"/>
                        <a:cs typeface="Times New Roman" panose="02020603050405020304" pitchFamily="18" charset="0"/>
                      </a:rPr>
                      <m:t>𝐯</m:t>
                    </m:r>
                  </m:oMath>
                </a14:m>
                <a:r>
                  <a:rPr lang="en-US" dirty="0" smtClean="0">
                    <a:latin typeface="Times New Roman" panose="02020603050405020304" pitchFamily="18" charset="0"/>
                    <a:cs typeface="Times New Roman" panose="02020603050405020304" pitchFamily="18" charset="0"/>
                  </a:rPr>
                  <a:t> is the first-derivative of the position vector </a:t>
                </a:r>
                <a14:m>
                  <m:oMath xmlns:m="http://schemas.openxmlformats.org/officeDocument/2006/math">
                    <m:r>
                      <a:rPr lang="en-US" b="1" i="1">
                        <a:latin typeface="Cambria Math" panose="02040503050406030204" pitchFamily="18" charset="0"/>
                      </a:rPr>
                      <m:t>𝐫</m:t>
                    </m:r>
                  </m:oMath>
                </a14:m>
                <a:r>
                  <a:rPr lang="en-US" dirty="0" smtClean="0">
                    <a:latin typeface="Times New Roman" panose="02020603050405020304" pitchFamily="18" charset="0"/>
                    <a:cs typeface="Times New Roman" panose="02020603050405020304" pitchFamily="18" charset="0"/>
                  </a:rPr>
                  <a:t> with respect to time </a:t>
                </a:r>
                <a14:m>
                  <m:oMath xmlns:m="http://schemas.openxmlformats.org/officeDocument/2006/math">
                    <m:r>
                      <a:rPr lang="en-US" b="0" i="1" smtClean="0">
                        <a:latin typeface="Cambria Math" panose="02040503050406030204" pitchFamily="18" charset="0"/>
                        <a:cs typeface="Times New Roman" panose="02020603050405020304" pitchFamily="18" charset="0"/>
                      </a:rPr>
                      <m:t>𝑡</m:t>
                    </m:r>
                  </m:oMath>
                </a14:m>
                <a:r>
                  <a:rPr lang="en-US" dirty="0" smtClean="0">
                    <a:latin typeface="Times New Roman" panose="02020603050405020304" pitchFamily="18" charset="0"/>
                    <a:cs typeface="Times New Roman" panose="02020603050405020304" pitchFamily="18" charset="0"/>
                  </a:rPr>
                  <a:t> using the chain rule.</a:t>
                </a: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𝐯</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1" i="1">
                              <a:latin typeface="Cambria Math" panose="02040503050406030204" pitchFamily="18" charset="0"/>
                            </a:rPr>
                            <m:t>𝐫</m:t>
                          </m:r>
                        </m:num>
                        <m:den>
                          <m:r>
                            <a:rPr lang="en-US" i="1">
                              <a:latin typeface="Cambria Math" panose="02040503050406030204" pitchFamily="18" charset="0"/>
                            </a:rPr>
                            <m:t>𝜕</m:t>
                          </m:r>
                          <m:r>
                            <a:rPr lang="en-US" i="1">
                              <a:latin typeface="Cambria Math" panose="02040503050406030204" pitchFamily="18" charset="0"/>
                            </a:rPr>
                            <m:t>𝑡</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1" i="1">
                              <a:latin typeface="Cambria Math" panose="02040503050406030204" pitchFamily="18" charset="0"/>
                            </a:rPr>
                            <m:t>𝐫</m:t>
                          </m:r>
                        </m:num>
                        <m:den>
                          <m:r>
                            <a:rPr lang="en-US" i="1">
                              <a:latin typeface="Cambria Math" panose="02040503050406030204" pitchFamily="18" charset="0"/>
                            </a:rPr>
                            <m:t>𝜕</m:t>
                          </m:r>
                          <m:r>
                            <a:rPr lang="en-US" i="1">
                              <a:latin typeface="Cambria Math" panose="02040503050406030204" pitchFamily="18" charset="0"/>
                            </a:rPr>
                            <m:t>𝑟</m:t>
                          </m:r>
                        </m:den>
                      </m:f>
                      <m:f>
                        <m:fPr>
                          <m:ctrlPr>
                            <a:rPr lang="en-US" i="1">
                              <a:latin typeface="Cambria Math" panose="02040503050406030204" pitchFamily="18" charset="0"/>
                            </a:rPr>
                          </m:ctrlPr>
                        </m:fPr>
                        <m:num>
                          <m:r>
                            <a:rPr lang="en-US" i="1">
                              <a:latin typeface="Cambria Math" panose="02040503050406030204" pitchFamily="18" charset="0"/>
                            </a:rPr>
                            <m:t>𝑑𝑟</m:t>
                          </m:r>
                        </m:num>
                        <m:den>
                          <m:r>
                            <a:rPr lang="en-US" i="1">
                              <a:latin typeface="Cambria Math" panose="02040503050406030204" pitchFamily="18" charset="0"/>
                            </a:rPr>
                            <m:t>𝑑𝑡</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1" i="1">
                              <a:latin typeface="Cambria Math" panose="02040503050406030204" pitchFamily="18" charset="0"/>
                            </a:rPr>
                            <m:t>𝐫</m:t>
                          </m:r>
                        </m:num>
                        <m:den>
                          <m:r>
                            <a:rPr lang="en-US" i="1">
                              <a:latin typeface="Cambria Math" panose="02040503050406030204" pitchFamily="18" charset="0"/>
                            </a:rPr>
                            <m:t>𝜕𝜃</m:t>
                          </m:r>
                        </m:den>
                      </m:f>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𝜃</m:t>
                          </m:r>
                        </m:num>
                        <m:den>
                          <m:r>
                            <a:rPr lang="en-US" i="1">
                              <a:latin typeface="Cambria Math" panose="02040503050406030204" pitchFamily="18" charset="0"/>
                            </a:rPr>
                            <m:t>𝑑𝑡</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1" i="1">
                              <a:latin typeface="Cambria Math" panose="02040503050406030204" pitchFamily="18" charset="0"/>
                            </a:rPr>
                            <m:t>𝐫</m:t>
                          </m:r>
                        </m:num>
                        <m:den>
                          <m:r>
                            <a:rPr lang="en-US" i="1">
                              <a:latin typeface="Cambria Math" panose="02040503050406030204" pitchFamily="18" charset="0"/>
                            </a:rPr>
                            <m:t>𝜕𝜙</m:t>
                          </m:r>
                        </m:den>
                      </m:f>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𝜙</m:t>
                          </m:r>
                        </m:num>
                        <m:den>
                          <m:r>
                            <a:rPr lang="en-US" i="1">
                              <a:latin typeface="Cambria Math" panose="02040503050406030204" pitchFamily="18" charset="0"/>
                            </a:rPr>
                            <m:t>𝑑𝑡</m:t>
                          </m:r>
                        </m:den>
                      </m:f>
                    </m:oMath>
                  </m:oMathPara>
                </a14:m>
                <a:endParaRPr lang="en-US"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We can use the following representations from Tensor calculus for the derivative of the position vector </a:t>
                </a:r>
                <a14:m>
                  <m:oMath xmlns:m="http://schemas.openxmlformats.org/officeDocument/2006/math">
                    <m:r>
                      <a:rPr lang="en-US" b="1" i="1">
                        <a:latin typeface="Cambria Math" panose="02040503050406030204" pitchFamily="18" charset="0"/>
                      </a:rPr>
                      <m:t>𝐫</m:t>
                    </m:r>
                  </m:oMath>
                </a14:m>
                <a:r>
                  <a:rPr lang="en-US" dirty="0" smtClean="0">
                    <a:latin typeface="Times New Roman" panose="02020603050405020304" pitchFamily="18" charset="0"/>
                    <a:cs typeface="Times New Roman" panose="02020603050405020304" pitchFamily="18" charset="0"/>
                  </a:rPr>
                  <a:t> with respect to parameter scalars </a:t>
                </a:r>
                <a14:m>
                  <m:oMath xmlns:m="http://schemas.openxmlformats.org/officeDocument/2006/math">
                    <m:r>
                      <a:rPr lang="en-US" i="1">
                        <a:latin typeface="Cambria Math" panose="02040503050406030204" pitchFamily="18" charset="0"/>
                      </a:rPr>
                      <m:t>𝑟</m:t>
                    </m:r>
                  </m:oMath>
                </a14:m>
                <a:r>
                  <a:rPr lang="en-US" dirty="0" smtClean="0">
                    <a:latin typeface="Times New Roman" panose="02020603050405020304" pitchFamily="18" charset="0"/>
                    <a:cs typeface="Times New Roman" panose="02020603050405020304" pitchFamily="18" charset="0"/>
                  </a:rPr>
                  <a:t>, </a:t>
                </a:r>
                <a14:m>
                  <m:oMath xmlns:m="http://schemas.openxmlformats.org/officeDocument/2006/math">
                    <m:r>
                      <a:rPr lang="en-US" i="1">
                        <a:latin typeface="Cambria Math" panose="02040503050406030204" pitchFamily="18" charset="0"/>
                      </a:rPr>
                      <m:t>𝜃</m:t>
                    </m:r>
                  </m:oMath>
                </a14:m>
                <a:r>
                  <a:rPr lang="en-US" dirty="0" smtClean="0">
                    <a:latin typeface="Times New Roman" panose="02020603050405020304" pitchFamily="18" charset="0"/>
                    <a:cs typeface="Times New Roman" panose="02020603050405020304" pitchFamily="18" charset="0"/>
                  </a:rPr>
                  <a:t>, and </a:t>
                </a:r>
                <a14:m>
                  <m:oMath xmlns:m="http://schemas.openxmlformats.org/officeDocument/2006/math">
                    <m:r>
                      <a:rPr lang="en-US" i="1">
                        <a:latin typeface="Cambria Math" panose="02040503050406030204" pitchFamily="18" charset="0"/>
                      </a:rPr>
                      <m:t>𝜙</m:t>
                    </m:r>
                  </m:oMath>
                </a14:m>
                <a:r>
                  <a:rPr lang="en-US" dirty="0" smtClean="0">
                    <a:latin typeface="Times New Roman" panose="02020603050405020304" pitchFamily="18" charset="0"/>
                    <a:cs typeface="Times New Roman" panose="02020603050405020304" pitchFamily="18" charset="0"/>
                  </a:rPr>
                  <a:t> as:</a:t>
                </a:r>
              </a:p>
              <a:p>
                <a:endParaRPr lang="en-US" sz="800" dirty="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𝐫</m:t>
                          </m:r>
                        </m:sub>
                      </m:sSub>
                      <m:r>
                        <a:rPr lang="en-US" i="1">
                          <a:latin typeface="Cambria Math" panose="02040503050406030204" pitchFamily="18" charset="0"/>
                        </a:rPr>
                        <m:t>=</m:t>
                      </m:r>
                      <m:f>
                        <m:fPr>
                          <m:ctrlPr>
                            <a:rPr lang="en-US" i="1" smtClean="0">
                              <a:latin typeface="Cambria Math" panose="02040503050406030204" pitchFamily="18" charset="0"/>
                            </a:rPr>
                          </m:ctrlPr>
                        </m:fPr>
                        <m:num>
                          <m:r>
                            <a:rPr lang="en-US" i="1">
                              <a:latin typeface="Cambria Math" panose="02040503050406030204" pitchFamily="18" charset="0"/>
                            </a:rPr>
                            <m:t>𝜕</m:t>
                          </m:r>
                          <m:r>
                            <a:rPr lang="en-US" b="1" i="1">
                              <a:latin typeface="Cambria Math" panose="02040503050406030204" pitchFamily="18" charset="0"/>
                            </a:rPr>
                            <m:t>𝐫</m:t>
                          </m:r>
                        </m:num>
                        <m:den>
                          <m:r>
                            <a:rPr lang="en-US" i="1">
                              <a:latin typeface="Cambria Math" panose="02040503050406030204" pitchFamily="18" charset="0"/>
                            </a:rPr>
                            <m:t>𝜕</m:t>
                          </m:r>
                          <m:r>
                            <a:rPr lang="en-US" b="0" i="1" smtClean="0">
                              <a:latin typeface="Cambria Math" panose="02040503050406030204" pitchFamily="18" charset="0"/>
                            </a:rPr>
                            <m:t>𝑟</m:t>
                          </m:r>
                        </m:den>
                      </m:f>
                      <m:r>
                        <a:rPr lang="en-US" b="0" i="1" smtClean="0">
                          <a:latin typeface="Cambria Math" panose="02040503050406030204" pitchFamily="18" charset="0"/>
                        </a:rPr>
                        <m:t>=</m:t>
                      </m:r>
                      <m:func>
                        <m:funcPr>
                          <m:ctrlPr>
                            <a:rPr lang="en-US" i="1" smtClean="0">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𝐱</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𝐲</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𝐳</m:t>
                          </m:r>
                        </m:e>
                      </m:acc>
                      <m:r>
                        <a:rPr lang="en-US" i="1">
                          <a:latin typeface="Cambria Math" panose="02040503050406030204" pitchFamily="18" charset="0"/>
                        </a:rPr>
                        <m:t>=</m:t>
                      </m:r>
                      <m:acc>
                        <m:accPr>
                          <m:chr m:val="̂"/>
                          <m:ctrlPr>
                            <a:rPr lang="en-US" i="1">
                              <a:latin typeface="Cambria Math" panose="02040503050406030204" pitchFamily="18" charset="0"/>
                            </a:rPr>
                          </m:ctrlPr>
                        </m:accPr>
                        <m:e>
                          <m:r>
                            <a:rPr lang="en-US" b="1" i="1">
                              <a:latin typeface="Cambria Math" panose="02040503050406030204" pitchFamily="18" charset="0"/>
                            </a:rPr>
                            <m:t>𝐫</m:t>
                          </m:r>
                        </m:e>
                      </m:acc>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𝛉</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1" i="1">
                              <a:latin typeface="Cambria Math" panose="02040503050406030204" pitchFamily="18" charset="0"/>
                            </a:rPr>
                            <m:t>𝐫</m:t>
                          </m:r>
                        </m:num>
                        <m:den>
                          <m:r>
                            <a:rPr lang="en-US" i="1">
                              <a:latin typeface="Cambria Math" panose="02040503050406030204" pitchFamily="18" charset="0"/>
                            </a:rPr>
                            <m:t>𝜕𝜃</m:t>
                          </m:r>
                        </m:den>
                      </m:f>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 </m:t>
                      </m:r>
                      <m:d>
                        <m:dPr>
                          <m:begChr m:val="["/>
                          <m:endChr m:val="]"/>
                          <m:ctrlPr>
                            <a:rPr lang="en-US" i="1">
                              <a:latin typeface="Cambria Math" panose="02040503050406030204" pitchFamily="18" charset="0"/>
                            </a:rPr>
                          </m:ctrlPr>
                        </m:dPr>
                        <m:e>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𝐱</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𝐲</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𝐳</m:t>
                              </m:r>
                            </m:e>
                          </m:acc>
                        </m:e>
                      </m:d>
                      <m:r>
                        <a:rPr lang="en-US" i="1">
                          <a:latin typeface="Cambria Math" panose="02040503050406030204" pitchFamily="18" charset="0"/>
                        </a:rPr>
                        <m:t>=</m:t>
                      </m:r>
                      <m:r>
                        <a:rPr lang="en-US" i="1">
                          <a:latin typeface="Cambria Math" panose="02040503050406030204" pitchFamily="18" charset="0"/>
                        </a:rPr>
                        <m:t>𝑟</m:t>
                      </m:r>
                      <m:acc>
                        <m:accPr>
                          <m:chr m:val="̂"/>
                          <m:ctrlPr>
                            <a:rPr lang="en-US" i="1">
                              <a:latin typeface="Cambria Math" panose="02040503050406030204" pitchFamily="18" charset="0"/>
                            </a:rPr>
                          </m:ctrlPr>
                        </m:accPr>
                        <m:e>
                          <m:r>
                            <a:rPr lang="en-US" b="1" i="1">
                              <a:latin typeface="Cambria Math" panose="02040503050406030204" pitchFamily="18" charset="0"/>
                            </a:rPr>
                            <m:t>𝛉</m:t>
                          </m:r>
                        </m:e>
                      </m:acc>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𝛟</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1" i="1">
                              <a:latin typeface="Cambria Math" panose="02040503050406030204" pitchFamily="18" charset="0"/>
                            </a:rPr>
                            <m:t>𝐫</m:t>
                          </m:r>
                        </m:num>
                        <m:den>
                          <m:r>
                            <a:rPr lang="en-US" i="1">
                              <a:latin typeface="Cambria Math" panose="02040503050406030204" pitchFamily="18" charset="0"/>
                            </a:rPr>
                            <m:t>𝜕𝜙</m:t>
                          </m:r>
                        </m:den>
                      </m:f>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 </m:t>
                      </m:r>
                      <m:d>
                        <m:dPr>
                          <m:begChr m:val="["/>
                          <m:endChr m:val="]"/>
                          <m:ctrlPr>
                            <a:rPr lang="en-US" i="1">
                              <a:latin typeface="Cambria Math" panose="02040503050406030204" pitchFamily="18" charset="0"/>
                            </a:rPr>
                          </m:ctrlPr>
                        </m:dPr>
                        <m:e>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𝐱</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𝐲</m:t>
                              </m:r>
                            </m:e>
                          </m:acc>
                        </m:e>
                      </m:d>
                      <m:r>
                        <a:rPr lang="en-US" i="1">
                          <a:latin typeface="Cambria Math" panose="02040503050406030204" pitchFamily="18" charset="0"/>
                        </a:rPr>
                        <m:t>=</m:t>
                      </m:r>
                      <m:r>
                        <a:rPr lang="en-US" i="1">
                          <a:latin typeface="Cambria Math" panose="02040503050406030204" pitchFamily="18" charset="0"/>
                        </a:rPr>
                        <m:t>𝑟</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𝛟</m:t>
                          </m:r>
                        </m:e>
                      </m:acc>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Thus, our velocity vector </a:t>
                </a:r>
                <a14:m>
                  <m:oMath xmlns:m="http://schemas.openxmlformats.org/officeDocument/2006/math">
                    <m:r>
                      <a:rPr lang="en-US" b="1" i="1">
                        <a:latin typeface="Cambria Math" panose="02040503050406030204" pitchFamily="18" charset="0"/>
                      </a:rPr>
                      <m:t>𝐯</m:t>
                    </m:r>
                  </m:oMath>
                </a14:m>
                <a:r>
                  <a:rPr lang="en-US" dirty="0" smtClean="0">
                    <a:latin typeface="Times New Roman" panose="02020603050405020304" pitchFamily="18" charset="0"/>
                    <a:cs typeface="Times New Roman" panose="02020603050405020304" pitchFamily="18" charset="0"/>
                  </a:rPr>
                  <a:t> is the following equations, the first representation in Tensor calculus.</a:t>
                </a:r>
                <a:br>
                  <a:rPr lang="en-US" dirty="0" smtClean="0">
                    <a:latin typeface="Times New Roman" panose="02020603050405020304" pitchFamily="18" charset="0"/>
                    <a:cs typeface="Times New Roman" panose="02020603050405020304" pitchFamily="18" charset="0"/>
                  </a:rPr>
                </a:br>
                <a:r>
                  <a:rPr lang="en-US" sz="800"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𝐯</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𝑑𝑟</m:t>
                          </m:r>
                        </m:num>
                        <m:den>
                          <m:r>
                            <a:rPr lang="en-US" i="1">
                              <a:latin typeface="Cambria Math" panose="02040503050406030204" pitchFamily="18" charset="0"/>
                            </a:rPr>
                            <m:t>𝑑𝑡</m:t>
                          </m:r>
                        </m:den>
                      </m:f>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𝐫</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𝜃</m:t>
                          </m:r>
                        </m:num>
                        <m:den>
                          <m:r>
                            <a:rPr lang="en-US" i="1">
                              <a:latin typeface="Cambria Math" panose="02040503050406030204" pitchFamily="18" charset="0"/>
                            </a:rPr>
                            <m:t>𝑑𝑡</m:t>
                          </m:r>
                        </m:den>
                      </m:f>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𝛉</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𝜙</m:t>
                          </m:r>
                        </m:num>
                        <m:den>
                          <m:r>
                            <a:rPr lang="en-US" i="1">
                              <a:latin typeface="Cambria Math" panose="02040503050406030204" pitchFamily="18" charset="0"/>
                            </a:rPr>
                            <m:t>𝑑𝑡</m:t>
                          </m:r>
                        </m:den>
                      </m:f>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𝛟</m:t>
                          </m:r>
                        </m:sub>
                      </m:sSub>
                    </m:oMath>
                  </m:oMathPara>
                </a14:m>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𝐯</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𝑑𝑟</m:t>
                          </m:r>
                        </m:num>
                        <m:den>
                          <m:r>
                            <a:rPr lang="en-US" i="1">
                              <a:latin typeface="Cambria Math" panose="02040503050406030204" pitchFamily="18" charset="0"/>
                            </a:rPr>
                            <m:t>𝑑𝑡</m:t>
                          </m:r>
                        </m:den>
                      </m:f>
                      <m:acc>
                        <m:accPr>
                          <m:chr m:val="̂"/>
                          <m:ctrlPr>
                            <a:rPr lang="en-US" i="1">
                              <a:latin typeface="Cambria Math" panose="02040503050406030204" pitchFamily="18" charset="0"/>
                            </a:rPr>
                          </m:ctrlPr>
                        </m:accPr>
                        <m:e>
                          <m:r>
                            <a:rPr lang="en-US" b="1" i="1">
                              <a:latin typeface="Cambria Math" panose="02040503050406030204" pitchFamily="18" charset="0"/>
                            </a:rPr>
                            <m:t>𝐫</m:t>
                          </m:r>
                        </m:e>
                      </m:acc>
                      <m:r>
                        <a:rPr lang="en-US" b="1"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𝜃</m:t>
                          </m:r>
                        </m:num>
                        <m:den>
                          <m:r>
                            <a:rPr lang="en-US" i="1">
                              <a:latin typeface="Cambria Math" panose="02040503050406030204" pitchFamily="18" charset="0"/>
                            </a:rPr>
                            <m:t>𝑑𝑡</m:t>
                          </m:r>
                        </m:den>
                      </m:f>
                      <m:r>
                        <a:rPr lang="en-US" i="1">
                          <a:latin typeface="Cambria Math" panose="02040503050406030204" pitchFamily="18" charset="0"/>
                        </a:rPr>
                        <m:t>𝑟</m:t>
                      </m:r>
                      <m:acc>
                        <m:accPr>
                          <m:chr m:val="̂"/>
                          <m:ctrlPr>
                            <a:rPr lang="en-US" i="1">
                              <a:latin typeface="Cambria Math" panose="02040503050406030204" pitchFamily="18" charset="0"/>
                            </a:rPr>
                          </m:ctrlPr>
                        </m:accPr>
                        <m:e>
                          <m:r>
                            <a:rPr lang="en-US" b="1" i="1">
                              <a:latin typeface="Cambria Math" panose="02040503050406030204" pitchFamily="18" charset="0"/>
                            </a:rPr>
                            <m:t>𝛉</m:t>
                          </m:r>
                        </m:e>
                      </m:acc>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𝜙</m:t>
                          </m:r>
                        </m:num>
                        <m:den>
                          <m:r>
                            <a:rPr lang="en-US" i="1">
                              <a:latin typeface="Cambria Math" panose="02040503050406030204" pitchFamily="18" charset="0"/>
                            </a:rPr>
                            <m:t>𝑑𝑡</m:t>
                          </m:r>
                        </m:den>
                      </m:f>
                      <m:r>
                        <a:rPr lang="en-US" i="1">
                          <a:latin typeface="Cambria Math" panose="02040503050406030204" pitchFamily="18" charset="0"/>
                        </a:rPr>
                        <m:t>𝑟</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𝛟</m:t>
                          </m:r>
                        </m:e>
                      </m:acc>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328773" y="247238"/>
                <a:ext cx="11702264" cy="5991192"/>
              </a:xfrm>
              <a:prstGeom prst="rect">
                <a:avLst/>
              </a:prstGeom>
              <a:blipFill>
                <a:blip r:embed="rId2"/>
                <a:stretch>
                  <a:fillRect l="-469" t="-611"/>
                </a:stretch>
              </a:blipFill>
            </p:spPr>
            <p:txBody>
              <a:bodyPr/>
              <a:lstStyle/>
              <a:p>
                <a:r>
                  <a:rPr lang="en-US">
                    <a:noFill/>
                  </a:rPr>
                  <a:t> </a:t>
                </a:r>
              </a:p>
            </p:txBody>
          </p:sp>
        </mc:Fallback>
      </mc:AlternateContent>
    </p:spTree>
    <p:extLst>
      <p:ext uri="{BB962C8B-B14F-4D97-AF65-F5344CB8AC3E}">
        <p14:creationId xmlns:p14="http://schemas.microsoft.com/office/powerpoint/2010/main" val="17900693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p:cNvSpPr/>
              <p:nvPr/>
            </p:nvSpPr>
            <p:spPr>
              <a:xfrm>
                <a:off x="318499" y="243809"/>
                <a:ext cx="11654762" cy="6102183"/>
              </a:xfrm>
              <a:prstGeom prst="rect">
                <a:avLst/>
              </a:prstGeom>
            </p:spPr>
            <p:txBody>
              <a:bodyPr wrap="square">
                <a:spAutoFit/>
              </a:bodyPr>
              <a:lstStyle/>
              <a:p>
                <a:pPr algn="ctr"/>
                <a:r>
                  <a:rPr lang="en-US" b="1" dirty="0" smtClean="0">
                    <a:latin typeface="Times New Roman" panose="02020603050405020304" pitchFamily="18" charset="0"/>
                    <a:cs typeface="Times New Roman" panose="02020603050405020304" pitchFamily="18" charset="0"/>
                  </a:rPr>
                  <a:t>Representation of the acceleration vector </a:t>
                </a:r>
                <a:r>
                  <a:rPr lang="en-US" b="1" dirty="0">
                    <a:latin typeface="Times New Roman" panose="02020603050405020304" pitchFamily="18" charset="0"/>
                    <a:cs typeface="Times New Roman" panose="02020603050405020304" pitchFamily="18" charset="0"/>
                  </a:rPr>
                  <a:t>using spherical polar coordinates</a:t>
                </a:r>
              </a:p>
              <a:p>
                <a:pPr algn="ctr"/>
                <a:endParaRPr lang="en-US" sz="800" b="1" i="1" dirty="0" smtClean="0">
                  <a:latin typeface="Cambria Math" panose="02040503050406030204" pitchFamily="18" charset="0"/>
                </a:endParaRPr>
              </a:p>
              <a:p>
                <a:r>
                  <a:rPr lang="en-US" dirty="0" smtClean="0">
                    <a:latin typeface="Times New Roman" panose="02020603050405020304" pitchFamily="18" charset="0"/>
                    <a:cs typeface="Times New Roman" panose="02020603050405020304" pitchFamily="18" charset="0"/>
                  </a:rPr>
                  <a:t>By definition, the acceleration vector </a:t>
                </a:r>
                <a14:m>
                  <m:oMath xmlns:m="http://schemas.openxmlformats.org/officeDocument/2006/math">
                    <m:r>
                      <a:rPr lang="en-US" b="1" i="1">
                        <a:latin typeface="Cambria Math" panose="02040503050406030204" pitchFamily="18" charset="0"/>
                      </a:rPr>
                      <m:t>𝐚</m:t>
                    </m:r>
                  </m:oMath>
                </a14:m>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is the derivative of the velocity vector </a:t>
                </a:r>
                <a14:m>
                  <m:oMath xmlns:m="http://schemas.openxmlformats.org/officeDocument/2006/math">
                    <m:r>
                      <a:rPr lang="en-US" b="1" i="0" smtClean="0">
                        <a:latin typeface="Cambria Math" panose="02040503050406030204" pitchFamily="18" charset="0"/>
                        <a:cs typeface="Times New Roman" panose="02020603050405020304" pitchFamily="18" charset="0"/>
                      </a:rPr>
                      <m:t>𝐯</m:t>
                    </m:r>
                  </m:oMath>
                </a14:m>
                <a:r>
                  <a:rPr lang="en-US" dirty="0" smtClean="0">
                    <a:latin typeface="Times New Roman" panose="02020603050405020304" pitchFamily="18" charset="0"/>
                    <a:cs typeface="Times New Roman" panose="02020603050405020304" pitchFamily="18" charset="0"/>
                  </a:rPr>
                  <a:t> with </a:t>
                </a:r>
                <a:r>
                  <a:rPr lang="en-US" dirty="0" smtClean="0">
                    <a:latin typeface="Times New Roman" panose="02020603050405020304" pitchFamily="18" charset="0"/>
                    <a:cs typeface="Times New Roman" panose="02020603050405020304" pitchFamily="18" charset="0"/>
                  </a:rPr>
                  <a:t>respect to time </a:t>
                </a:r>
                <a14:m>
                  <m:oMath xmlns:m="http://schemas.openxmlformats.org/officeDocument/2006/math">
                    <m:r>
                      <a:rPr lang="en-US" b="0" i="1" smtClean="0">
                        <a:latin typeface="Cambria Math" panose="02040503050406030204" pitchFamily="18" charset="0"/>
                        <a:cs typeface="Times New Roman" panose="02020603050405020304" pitchFamily="18" charset="0"/>
                      </a:rPr>
                      <m:t>𝑡</m:t>
                    </m:r>
                  </m:oMath>
                </a14:m>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and becomes </a:t>
                </a:r>
                <a:r>
                  <a:rPr lang="en-US" dirty="0" smtClean="0">
                    <a:latin typeface="Times New Roman" panose="02020603050405020304" pitchFamily="18" charset="0"/>
                    <a:cs typeface="Times New Roman" panose="02020603050405020304" pitchFamily="18" charset="0"/>
                  </a:rPr>
                  <a:t>the complicated expression below by using the chain-rule.</a:t>
                </a: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en-US" b="1" i="1">
                          <a:latin typeface="Cambria Math" panose="02040503050406030204" pitchFamily="18" charset="0"/>
                        </a:rPr>
                        <m:t>𝐚</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𝑑</m:t>
                          </m:r>
                          <m:r>
                            <a:rPr lang="en-US" b="1" i="1">
                              <a:latin typeface="Cambria Math" panose="02040503050406030204" pitchFamily="18" charset="0"/>
                            </a:rPr>
                            <m:t>𝐯</m:t>
                          </m:r>
                        </m:num>
                        <m:den>
                          <m:r>
                            <a:rPr lang="en-US" i="1">
                              <a:latin typeface="Cambria Math" panose="02040503050406030204" pitchFamily="18" charset="0"/>
                            </a:rPr>
                            <m:t>𝑑𝑡</m:t>
                          </m:r>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b="1" i="1">
                              <a:latin typeface="Cambria Math" panose="02040503050406030204" pitchFamily="18" charset="0"/>
                            </a:rPr>
                            <m:t>𝐫</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den>
                      </m:f>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𝐫</m:t>
                          </m:r>
                        </m:sub>
                      </m:sSub>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𝑟</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𝐫</m:t>
                              </m:r>
                            </m:sub>
                          </m:sSub>
                        </m:num>
                        <m:den>
                          <m:r>
                            <a:rPr lang="en-US" i="1">
                              <a:latin typeface="Cambria Math" panose="02040503050406030204" pitchFamily="18" charset="0"/>
                            </a:rPr>
                            <m:t>𝜕</m:t>
                          </m:r>
                          <m:r>
                            <a:rPr lang="en-US" i="1">
                              <a:latin typeface="Cambria Math" panose="02040503050406030204" pitchFamily="18" charset="0"/>
                            </a:rPr>
                            <m:t>𝑟</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𝑑𝑟</m:t>
                                  </m:r>
                                </m:num>
                                <m:den>
                                  <m:r>
                                    <a:rPr lang="en-US" i="1">
                                      <a:latin typeface="Cambria Math" panose="02040503050406030204" pitchFamily="18" charset="0"/>
                                    </a:rPr>
                                    <m:t>𝑑𝑡</m:t>
                                  </m:r>
                                </m:den>
                              </m:f>
                            </m:e>
                          </m:d>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𝐫</m:t>
                              </m:r>
                            </m:sub>
                          </m:sSub>
                        </m:num>
                        <m:den>
                          <m:r>
                            <a:rPr lang="en-US" i="1">
                              <a:latin typeface="Cambria Math" panose="02040503050406030204" pitchFamily="18" charset="0"/>
                            </a:rPr>
                            <m:t>𝜕𝜃</m:t>
                          </m:r>
                        </m:den>
                      </m:f>
                      <m:f>
                        <m:fPr>
                          <m:ctrlPr>
                            <a:rPr lang="en-US" i="1">
                              <a:latin typeface="Cambria Math" panose="02040503050406030204" pitchFamily="18" charset="0"/>
                            </a:rPr>
                          </m:ctrlPr>
                        </m:fPr>
                        <m:num>
                          <m:r>
                            <a:rPr lang="en-US" i="1">
                              <a:latin typeface="Cambria Math" panose="02040503050406030204" pitchFamily="18" charset="0"/>
                            </a:rPr>
                            <m:t>𝑑𝑟</m:t>
                          </m:r>
                        </m:num>
                        <m:den>
                          <m:r>
                            <a:rPr lang="en-US" i="1">
                              <a:latin typeface="Cambria Math" panose="02040503050406030204" pitchFamily="18" charset="0"/>
                            </a:rPr>
                            <m:t>𝑑𝑡</m:t>
                          </m:r>
                        </m:den>
                      </m:f>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𝜃</m:t>
                          </m:r>
                        </m:num>
                        <m:den>
                          <m:r>
                            <a:rPr lang="en-US" i="1">
                              <a:latin typeface="Cambria Math" panose="02040503050406030204" pitchFamily="18" charset="0"/>
                            </a:rPr>
                            <m:t>𝑑𝑡</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𝐫</m:t>
                              </m:r>
                            </m:sub>
                          </m:sSub>
                        </m:num>
                        <m:den>
                          <m:r>
                            <a:rPr lang="en-US" i="1">
                              <a:latin typeface="Cambria Math" panose="02040503050406030204" pitchFamily="18" charset="0"/>
                            </a:rPr>
                            <m:t>𝑑</m:t>
                          </m:r>
                          <m:r>
                            <a:rPr lang="en-US" i="1">
                              <a:latin typeface="Cambria Math" panose="02040503050406030204" pitchFamily="18" charset="0"/>
                            </a:rPr>
                            <m:t>𝜙</m:t>
                          </m:r>
                        </m:den>
                      </m:f>
                      <m:f>
                        <m:fPr>
                          <m:ctrlPr>
                            <a:rPr lang="en-US" i="1">
                              <a:latin typeface="Cambria Math" panose="02040503050406030204" pitchFamily="18" charset="0"/>
                            </a:rPr>
                          </m:ctrlPr>
                        </m:fPr>
                        <m:num>
                          <m:r>
                            <a:rPr lang="en-US" i="1">
                              <a:latin typeface="Cambria Math" panose="02040503050406030204" pitchFamily="18" charset="0"/>
                            </a:rPr>
                            <m:t>𝑑𝑟</m:t>
                          </m:r>
                        </m:num>
                        <m:den>
                          <m:r>
                            <a:rPr lang="en-US" i="1">
                              <a:latin typeface="Cambria Math" panose="02040503050406030204" pitchFamily="18" charset="0"/>
                            </a:rPr>
                            <m:t>𝑑𝑡</m:t>
                          </m:r>
                        </m:den>
                      </m:f>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𝜙</m:t>
                          </m:r>
                        </m:num>
                        <m:den>
                          <m:r>
                            <a:rPr lang="en-US" i="1">
                              <a:latin typeface="Cambria Math" panose="02040503050406030204" pitchFamily="18" charset="0"/>
                            </a:rPr>
                            <m:t>𝑑𝑡</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𝛉</m:t>
                          </m:r>
                        </m:sub>
                      </m:sSub>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𝜃</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𝛉</m:t>
                              </m:r>
                            </m:sub>
                          </m:sSub>
                        </m:num>
                        <m:den>
                          <m:r>
                            <a:rPr lang="en-US" i="1">
                              <a:latin typeface="Cambria Math" panose="02040503050406030204" pitchFamily="18" charset="0"/>
                            </a:rPr>
                            <m:t>𝜕</m:t>
                          </m:r>
                          <m:r>
                            <a:rPr lang="en-US" i="1">
                              <a:latin typeface="Cambria Math" panose="02040503050406030204" pitchFamily="18" charset="0"/>
                            </a:rPr>
                            <m:t>𝑟</m:t>
                          </m:r>
                        </m:den>
                      </m:f>
                      <m:f>
                        <m:fPr>
                          <m:ctrlPr>
                            <a:rPr lang="en-US" i="1">
                              <a:latin typeface="Cambria Math" panose="02040503050406030204" pitchFamily="18" charset="0"/>
                            </a:rPr>
                          </m:ctrlPr>
                        </m:fPr>
                        <m:num>
                          <m:r>
                            <a:rPr lang="en-US" i="1">
                              <a:latin typeface="Cambria Math" panose="02040503050406030204" pitchFamily="18" charset="0"/>
                            </a:rPr>
                            <m:t>𝑑𝑟</m:t>
                          </m:r>
                        </m:num>
                        <m:den>
                          <m:r>
                            <a:rPr lang="en-US" i="1">
                              <a:latin typeface="Cambria Math" panose="02040503050406030204" pitchFamily="18" charset="0"/>
                            </a:rPr>
                            <m:t>𝑑𝑡</m:t>
                          </m:r>
                        </m:den>
                      </m:f>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𝜃</m:t>
                          </m:r>
                        </m:num>
                        <m:den>
                          <m:r>
                            <a:rPr lang="en-US" i="1">
                              <a:latin typeface="Cambria Math" panose="02040503050406030204" pitchFamily="18" charset="0"/>
                            </a:rPr>
                            <m:t>𝑑𝑡</m:t>
                          </m:r>
                        </m:den>
                      </m:f>
                      <m:r>
                        <a:rPr lang="en-US" i="1">
                          <a:latin typeface="Cambria Math" panose="02040503050406030204" pitchFamily="18" charset="0"/>
                        </a:rPr>
                        <m:t>+</m:t>
                      </m:r>
                    </m:oMath>
                  </m:oMathPara>
                </a14:m>
                <a:endParaRPr lang="en-US" dirty="0"/>
              </a:p>
              <a:p>
                <a:pPr/>
                <a14:m>
                  <m:oMathPara xmlns:m="http://schemas.openxmlformats.org/officeDocument/2006/math">
                    <m:oMathParaPr>
                      <m:jc m:val="right"/>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𝛉</m:t>
                              </m:r>
                            </m:sub>
                          </m:sSub>
                        </m:num>
                        <m:den>
                          <m:r>
                            <a:rPr lang="en-US" i="1">
                              <a:latin typeface="Cambria Math" panose="02040503050406030204" pitchFamily="18" charset="0"/>
                            </a:rPr>
                            <m:t>𝜕𝜃</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𝜃</m:t>
                                  </m:r>
                                </m:num>
                                <m:den>
                                  <m:r>
                                    <a:rPr lang="en-US" i="1">
                                      <a:latin typeface="Cambria Math" panose="02040503050406030204" pitchFamily="18" charset="0"/>
                                    </a:rPr>
                                    <m:t>𝑑𝑡</m:t>
                                  </m:r>
                                </m:den>
                              </m:f>
                            </m:e>
                          </m:d>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𝛉</m:t>
                              </m:r>
                            </m:sub>
                          </m:sSub>
                        </m:num>
                        <m:den>
                          <m:r>
                            <a:rPr lang="en-US" i="1">
                              <a:latin typeface="Cambria Math" panose="02040503050406030204" pitchFamily="18" charset="0"/>
                            </a:rPr>
                            <m:t>𝜕𝜙</m:t>
                          </m:r>
                        </m:den>
                      </m:f>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𝜙</m:t>
                          </m:r>
                        </m:num>
                        <m:den>
                          <m:r>
                            <a:rPr lang="en-US" i="1">
                              <a:latin typeface="Cambria Math" panose="02040503050406030204" pitchFamily="18" charset="0"/>
                            </a:rPr>
                            <m:t>𝑑𝑡</m:t>
                          </m:r>
                        </m:den>
                      </m:f>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𝜃</m:t>
                          </m:r>
                        </m:num>
                        <m:den>
                          <m:r>
                            <a:rPr lang="en-US" i="1">
                              <a:latin typeface="Cambria Math" panose="02040503050406030204" pitchFamily="18" charset="0"/>
                            </a:rPr>
                            <m:t>𝑑𝑡</m:t>
                          </m:r>
                        </m:den>
                      </m:f>
                      <m:r>
                        <a:rPr lang="en-US" i="1">
                          <a:latin typeface="Cambria Math" panose="02040503050406030204" pitchFamily="18" charset="0"/>
                        </a:rPr>
                        <m:t>+ </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𝛟</m:t>
                          </m:r>
                        </m:sub>
                      </m:sSub>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𝜙</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𝛟</m:t>
                              </m:r>
                            </m:sub>
                          </m:sSub>
                        </m:num>
                        <m:den>
                          <m:r>
                            <a:rPr lang="en-US" i="1">
                              <a:latin typeface="Cambria Math" panose="02040503050406030204" pitchFamily="18" charset="0"/>
                            </a:rPr>
                            <m:t>𝜕</m:t>
                          </m:r>
                          <m:r>
                            <a:rPr lang="en-US" i="1">
                              <a:latin typeface="Cambria Math" panose="02040503050406030204" pitchFamily="18" charset="0"/>
                            </a:rPr>
                            <m:t>𝑟</m:t>
                          </m:r>
                        </m:den>
                      </m:f>
                      <m:f>
                        <m:fPr>
                          <m:ctrlPr>
                            <a:rPr lang="en-US" i="1">
                              <a:latin typeface="Cambria Math" panose="02040503050406030204" pitchFamily="18" charset="0"/>
                            </a:rPr>
                          </m:ctrlPr>
                        </m:fPr>
                        <m:num>
                          <m:r>
                            <a:rPr lang="en-US" i="1">
                              <a:latin typeface="Cambria Math" panose="02040503050406030204" pitchFamily="18" charset="0"/>
                            </a:rPr>
                            <m:t>𝑑𝑟</m:t>
                          </m:r>
                        </m:num>
                        <m:den>
                          <m:r>
                            <a:rPr lang="en-US" i="1">
                              <a:latin typeface="Cambria Math" panose="02040503050406030204" pitchFamily="18" charset="0"/>
                            </a:rPr>
                            <m:t>𝑑𝑡</m:t>
                          </m:r>
                        </m:den>
                      </m:f>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𝜙</m:t>
                          </m:r>
                        </m:num>
                        <m:den>
                          <m:r>
                            <a:rPr lang="en-US" i="1">
                              <a:latin typeface="Cambria Math" panose="02040503050406030204" pitchFamily="18" charset="0"/>
                            </a:rPr>
                            <m:t>𝑑𝑡</m:t>
                          </m:r>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a:latin typeface="Cambria Math" panose="02040503050406030204" pitchFamily="18" charset="0"/>
                                </a:rPr>
                                <m:t>𝜕</m:t>
                              </m:r>
                              <m:r>
                                <a:rPr lang="en-US" b="1" i="1">
                                  <a:latin typeface="Cambria Math" panose="02040503050406030204" pitchFamily="18" charset="0"/>
                                </a:rPr>
                                <m:t>𝐫</m:t>
                              </m:r>
                            </m:e>
                            <m:sub>
                              <m:r>
                                <a:rPr lang="en-US" b="1" i="1">
                                  <a:latin typeface="Cambria Math" panose="02040503050406030204" pitchFamily="18" charset="0"/>
                                </a:rPr>
                                <m:t>𝛟</m:t>
                              </m:r>
                            </m:sub>
                          </m:sSub>
                        </m:num>
                        <m:den>
                          <m:r>
                            <a:rPr lang="en-US" i="1">
                              <a:latin typeface="Cambria Math" panose="02040503050406030204" pitchFamily="18" charset="0"/>
                            </a:rPr>
                            <m:t>𝜕𝜃</m:t>
                          </m:r>
                        </m:den>
                      </m:f>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𝜃</m:t>
                          </m:r>
                        </m:num>
                        <m:den>
                          <m:r>
                            <a:rPr lang="en-US" i="1">
                              <a:latin typeface="Cambria Math" panose="02040503050406030204" pitchFamily="18" charset="0"/>
                            </a:rPr>
                            <m:t>𝑑𝑡</m:t>
                          </m:r>
                        </m:den>
                      </m:f>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𝜙</m:t>
                          </m:r>
                        </m:num>
                        <m:den>
                          <m:r>
                            <a:rPr lang="en-US" i="1">
                              <a:latin typeface="Cambria Math" panose="02040503050406030204" pitchFamily="18" charset="0"/>
                            </a:rPr>
                            <m:t>𝑑𝑡</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𝛟</m:t>
                              </m:r>
                            </m:sub>
                          </m:sSub>
                        </m:num>
                        <m:den>
                          <m:r>
                            <a:rPr lang="en-US" i="1">
                              <a:latin typeface="Cambria Math" panose="02040503050406030204" pitchFamily="18" charset="0"/>
                            </a:rPr>
                            <m:t>𝜕𝜙</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𝜙</m:t>
                                  </m:r>
                                </m:num>
                                <m:den>
                                  <m:r>
                                    <a:rPr lang="en-US" i="1">
                                      <a:latin typeface="Cambria Math" panose="02040503050406030204" pitchFamily="18" charset="0"/>
                                    </a:rPr>
                                    <m:t>𝑑𝑡</m:t>
                                  </m:r>
                                </m:den>
                              </m:f>
                            </m:e>
                          </m:d>
                        </m:e>
                        <m:sup>
                          <m:r>
                            <a:rPr lang="en-US" i="1">
                              <a:latin typeface="Cambria Math" panose="02040503050406030204" pitchFamily="18" charset="0"/>
                            </a:rPr>
                            <m:t>2</m:t>
                          </m:r>
                        </m:sup>
                      </m:sSup>
                    </m:oMath>
                  </m:oMathPara>
                </a14:m>
                <a:endParaRPr lang="en-US" dirty="0" smtClean="0"/>
              </a:p>
              <a:p>
                <a:endParaRPr lang="en-US" sz="800" dirty="0"/>
              </a:p>
              <a:p>
                <a:r>
                  <a:rPr lang="en-US" dirty="0" smtClean="0">
                    <a:latin typeface="Times New Roman" panose="02020603050405020304" pitchFamily="18" charset="0"/>
                    <a:cs typeface="Times New Roman" panose="02020603050405020304" pitchFamily="18" charset="0"/>
                  </a:rPr>
                  <a:t>From Tensor calculus, vectors </a:t>
                </a:r>
                <a14:m>
                  <m:oMath xmlns:m="http://schemas.openxmlformats.org/officeDocument/2006/math">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𝐫</m:t>
                        </m:r>
                      </m:sub>
                    </m:sSub>
                  </m:oMath>
                </a14:m>
                <a:r>
                  <a:rPr lang="en-US"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𝛉</m:t>
                        </m:r>
                      </m:sub>
                    </m:sSub>
                  </m:oMath>
                </a14:m>
                <a:r>
                  <a:rPr lang="en-US" dirty="0" smtClean="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𝛟</m:t>
                        </m:r>
                      </m:sub>
                    </m:sSub>
                  </m:oMath>
                </a14:m>
                <a:r>
                  <a:rPr lang="en-US" dirty="0" smtClean="0">
                    <a:latin typeface="Times New Roman" panose="02020603050405020304" pitchFamily="18" charset="0"/>
                    <a:cs typeface="Times New Roman" panose="02020603050405020304" pitchFamily="18" charset="0"/>
                  </a:rPr>
                  <a:t> are tensors such that if one takes their derivative with respect to </a:t>
                </a:r>
                <a14:m>
                  <m:oMath xmlns:m="http://schemas.openxmlformats.org/officeDocument/2006/math">
                    <m:r>
                      <a:rPr lang="en-US" i="1">
                        <a:latin typeface="Cambria Math" panose="02040503050406030204" pitchFamily="18" charset="0"/>
                      </a:rPr>
                      <m:t>𝑟</m:t>
                    </m:r>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r>
                      <a:rPr lang="en-US" i="1">
                        <a:latin typeface="Cambria Math" panose="02040503050406030204" pitchFamily="18" charset="0"/>
                      </a:rPr>
                      <m:t>𝜃</m:t>
                    </m:r>
                  </m:oMath>
                </a14:m>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or </a:t>
                </a:r>
                <a14:m>
                  <m:oMath xmlns:m="http://schemas.openxmlformats.org/officeDocument/2006/math">
                    <m:r>
                      <a:rPr lang="en-US" i="1">
                        <a:latin typeface="Cambria Math" panose="02040503050406030204" pitchFamily="18" charset="0"/>
                      </a:rPr>
                      <m:t>𝜙</m:t>
                    </m:r>
                  </m:oMath>
                </a14:m>
                <a:r>
                  <a:rPr lang="en-US" dirty="0" smtClean="0">
                    <a:latin typeface="Times New Roman" panose="02020603050405020304" pitchFamily="18" charset="0"/>
                    <a:cs typeface="Times New Roman" panose="02020603050405020304" pitchFamily="18" charset="0"/>
                  </a:rPr>
                  <a:t>, the derivative will also be a tensor in either one of the following two forms.</a:t>
                </a: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𝐢</m:t>
                              </m:r>
                            </m:sub>
                          </m:sSub>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𝑗</m:t>
                              </m:r>
                            </m:sup>
                          </m:sSup>
                        </m:den>
                      </m:f>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𝑖𝑗</m:t>
                          </m:r>
                        </m:sub>
                      </m:sSub>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𝐢</m:t>
                          </m:r>
                        </m:sup>
                      </m:sSup>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𝑖𝑗</m:t>
                          </m:r>
                        </m:sub>
                      </m:sSub>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𝐣</m:t>
                          </m:r>
                        </m:sup>
                      </m:sSup>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𝑖𝑗</m:t>
                          </m:r>
                        </m:sub>
                      </m:sSub>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𝐤</m:t>
                          </m:r>
                        </m:sup>
                      </m:sSup>
                      <m:r>
                        <a:rPr lang="en-US" b="0" i="1" smtClean="0">
                          <a:latin typeface="Cambria Math" panose="02040503050406030204" pitchFamily="18" charset="0"/>
                        </a:rPr>
                        <m:t>    </m:t>
                      </m:r>
                      <m:r>
                        <m:rPr>
                          <m:sty m:val="p"/>
                        </m:rPr>
                        <a:rPr lang="en-US" b="0" i="0" smtClean="0">
                          <a:latin typeface="Cambria Math" panose="02040503050406030204" pitchFamily="18" charset="0"/>
                        </a:rPr>
                        <m:t>or</m:t>
                      </m:r>
                      <m:r>
                        <a:rPr lang="en-US" b="0" i="1" smtClean="0">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𝐢</m:t>
                              </m:r>
                            </m:sub>
                          </m:sSub>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𝑗</m:t>
                              </m:r>
                            </m:sup>
                          </m:sSup>
                        </m:den>
                      </m:f>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𝑖𝑗</m:t>
                          </m:r>
                        </m:sub>
                        <m:sup>
                          <m:r>
                            <a:rPr lang="en-US" i="1">
                              <a:latin typeface="Cambria Math" panose="02040503050406030204" pitchFamily="18" charset="0"/>
                            </a:rPr>
                            <m:t>𝑖</m:t>
                          </m:r>
                        </m:sup>
                      </m:sSubSup>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𝐢</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𝑖𝑗</m:t>
                          </m:r>
                        </m:sub>
                        <m:sup>
                          <m:r>
                            <a:rPr lang="en-US" i="1">
                              <a:latin typeface="Cambria Math" panose="02040503050406030204" pitchFamily="18" charset="0"/>
                            </a:rPr>
                            <m:t>𝑗</m:t>
                          </m:r>
                        </m:sup>
                      </m:sSubSup>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𝐣</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𝑖𝑗</m:t>
                          </m:r>
                        </m:sub>
                        <m:sup>
                          <m:r>
                            <a:rPr lang="en-US" i="1">
                              <a:latin typeface="Cambria Math" panose="02040503050406030204" pitchFamily="18" charset="0"/>
                            </a:rPr>
                            <m:t>𝑘</m:t>
                          </m:r>
                        </m:sup>
                      </m:sSubSup>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𝐤</m:t>
                          </m:r>
                        </m:sub>
                      </m:sSub>
                    </m:oMath>
                  </m:oMathPara>
                </a14:m>
                <a:endParaRPr lang="en-US" dirty="0">
                  <a:latin typeface="Times New Roman" panose="02020603050405020304" pitchFamily="18" charset="0"/>
                  <a:cs typeface="Times New Roman" panose="02020603050405020304" pitchFamily="18" charset="0"/>
                </a:endParaRPr>
              </a:p>
              <a:p>
                <a:endParaRPr lang="en-US" sz="800" i="1" dirty="0" smtClean="0">
                  <a:latin typeface="Cambria Math" panose="02040503050406030204" pitchFamily="18" charset="0"/>
                </a:endParaRPr>
              </a:p>
              <a:p>
                <a:r>
                  <a:rPr lang="en-US" dirty="0" smtClean="0">
                    <a:latin typeface="Times New Roman" panose="02020603050405020304" pitchFamily="18" charset="0"/>
                    <a:cs typeface="Times New Roman" panose="02020603050405020304" pitchFamily="18" charset="0"/>
                  </a:rPr>
                  <a:t>Example is the following first derivative of </a:t>
                </a:r>
                <a14:m>
                  <m:oMath xmlns:m="http://schemas.openxmlformats.org/officeDocument/2006/math">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𝐫</m:t>
                        </m:r>
                      </m:sub>
                    </m:sSub>
                  </m:oMath>
                </a14:m>
                <a:r>
                  <a:rPr lang="en-US" dirty="0" smtClean="0">
                    <a:latin typeface="Times New Roman" panose="02020603050405020304" pitchFamily="18" charset="0"/>
                    <a:cs typeface="Times New Roman" panose="02020603050405020304" pitchFamily="18" charset="0"/>
                  </a:rPr>
                  <a:t> with respect to </a:t>
                </a:r>
                <a14:m>
                  <m:oMath xmlns:m="http://schemas.openxmlformats.org/officeDocument/2006/math">
                    <m:r>
                      <a:rPr lang="en-US" i="1">
                        <a:latin typeface="Cambria Math" panose="02040503050406030204" pitchFamily="18" charset="0"/>
                      </a:rPr>
                      <m:t>𝜃</m:t>
                    </m:r>
                  </m:oMath>
                </a14:m>
                <a:r>
                  <a:rPr lang="en-US" dirty="0" smtClean="0">
                    <a:latin typeface="Times New Roman" panose="02020603050405020304" pitchFamily="18" charset="0"/>
                    <a:cs typeface="Times New Roman" panose="02020603050405020304" pitchFamily="18" charset="0"/>
                  </a:rPr>
                  <a:t>:</a:t>
                </a:r>
              </a:p>
              <a:p>
                <a:endParaRPr lang="en-US" sz="800" i="1" dirty="0" smtClean="0">
                  <a:latin typeface="Cambria Math" panose="02040503050406030204" pitchFamily="18" charset="0"/>
                </a:endParaRPr>
              </a:p>
              <a:p>
                <a:pPr/>
                <a14:m>
                  <m:oMathPara xmlns:m="http://schemas.openxmlformats.org/officeDocument/2006/math">
                    <m:oMathParaPr>
                      <m:jc m:val="center"/>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a:latin typeface="Cambria Math" panose="02040503050406030204" pitchFamily="18" charset="0"/>
                                </a:rPr>
                                <m:t>𝐫</m:t>
                              </m:r>
                            </m:sub>
                          </m:sSub>
                        </m:num>
                        <m:den>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𝜃</m:t>
                          </m:r>
                        </m:den>
                      </m:f>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ea typeface="Cambria Math" panose="02040503050406030204" pitchFamily="18" charset="0"/>
                            </a:rPr>
                            <m:t>𝜃</m:t>
                          </m:r>
                        </m:sub>
                      </m:sSub>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a:latin typeface="Cambria Math" panose="02040503050406030204" pitchFamily="18" charset="0"/>
                            </a:rPr>
                            <m:t>𝐫</m:t>
                          </m:r>
                        </m:sup>
                      </m:sSup>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ea typeface="Cambria Math" panose="02040503050406030204" pitchFamily="18" charset="0"/>
                            </a:rPr>
                            <m:t>𝜃</m:t>
                          </m:r>
                        </m:sub>
                      </m:sSub>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a:latin typeface="Cambria Math" panose="02040503050406030204" pitchFamily="18" charset="0"/>
                              <a:ea typeface="Cambria Math" panose="02040503050406030204" pitchFamily="18" charset="0"/>
                            </a:rPr>
                            <m:t>𝛉</m:t>
                          </m:r>
                        </m:sup>
                      </m:sSup>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ea typeface="Cambria Math" panose="02040503050406030204" pitchFamily="18" charset="0"/>
                            </a:rPr>
                            <m:t>𝜙</m:t>
                          </m:r>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ea typeface="Cambria Math" panose="02040503050406030204" pitchFamily="18" charset="0"/>
                            </a:rPr>
                            <m:t>𝜃</m:t>
                          </m:r>
                        </m:sub>
                      </m:sSub>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a:latin typeface="Cambria Math" panose="02040503050406030204" pitchFamily="18" charset="0"/>
                              <a:ea typeface="Cambria Math" panose="02040503050406030204" pitchFamily="18" charset="0"/>
                            </a:rPr>
                            <m:t>𝛟</m:t>
                          </m:r>
                        </m:sup>
                      </m:sSup>
                      <m:r>
                        <a:rPr lang="en-US" b="0" i="1"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or</m:t>
                      </m:r>
                      <m:r>
                        <a:rPr lang="en-US" b="0" i="1" smtClean="0">
                          <a:latin typeface="Cambria Math" panose="02040503050406030204" pitchFamily="18" charset="0"/>
                          <a:ea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0" smtClean="0">
                                  <a:latin typeface="Cambria Math" panose="02040503050406030204" pitchFamily="18" charset="0"/>
                                </a:rPr>
                                <m:t>𝐫</m:t>
                              </m:r>
                            </m:sub>
                          </m:sSub>
                        </m:num>
                        <m:den>
                          <m:r>
                            <a:rPr lang="en-US" i="1">
                              <a:latin typeface="Cambria Math" panose="02040503050406030204" pitchFamily="18" charset="0"/>
                            </a:rPr>
                            <m:t>𝜕</m:t>
                          </m:r>
                          <m:r>
                            <a:rPr lang="en-US" i="1" smtClean="0">
                              <a:latin typeface="Cambria Math" panose="02040503050406030204" pitchFamily="18" charset="0"/>
                              <a:ea typeface="Cambria Math" panose="02040503050406030204" pitchFamily="18" charset="0"/>
                            </a:rPr>
                            <m:t>𝜃</m:t>
                          </m:r>
                        </m:den>
                      </m:f>
                      <m:r>
                        <a:rPr lang="en-US" b="0" i="1" smtClean="0">
                          <a:latin typeface="Cambria Math" panose="02040503050406030204" pitchFamily="18" charset="0"/>
                        </a:rPr>
                        <m:t>=</m:t>
                      </m:r>
                      <m:sSubSup>
                        <m:sSubSupPr>
                          <m:ctrlPr>
                            <a:rPr lang="en-US" i="1" smtClean="0">
                              <a:latin typeface="Cambria Math" panose="02040503050406030204" pitchFamily="18" charset="0"/>
                            </a:rPr>
                          </m:ctrlPr>
                        </m:sSubSupPr>
                        <m:e>
                          <m:r>
                            <m:rPr>
                              <m:sty m:val="p"/>
                            </m:rPr>
                            <a:rPr lang="en-US">
                              <a:latin typeface="Cambria Math" panose="02040503050406030204" pitchFamily="18" charset="0"/>
                            </a:rPr>
                            <m:t>Γ</m:t>
                          </m:r>
                        </m:e>
                        <m:sub>
                          <m:r>
                            <a:rPr lang="en-US" b="0" i="1" smtClean="0">
                              <a:latin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𝜃</m:t>
                          </m:r>
                        </m:sub>
                        <m:sup>
                          <m:r>
                            <a:rPr lang="en-US" b="0" i="1" smtClean="0">
                              <a:latin typeface="Cambria Math" panose="02040503050406030204" pitchFamily="18" charset="0"/>
                            </a:rPr>
                            <m:t>𝑟</m:t>
                          </m:r>
                        </m:sup>
                      </m:sSubSup>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0" smtClean="0">
                              <a:latin typeface="Cambria Math" panose="02040503050406030204" pitchFamily="18" charset="0"/>
                            </a:rPr>
                            <m:t>𝐫</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𝑟</m:t>
                          </m:r>
                          <m:r>
                            <a:rPr lang="en-US" i="1">
                              <a:latin typeface="Cambria Math" panose="02040503050406030204" pitchFamily="18" charset="0"/>
                              <a:ea typeface="Cambria Math" panose="02040503050406030204" pitchFamily="18" charset="0"/>
                            </a:rPr>
                            <m:t>𝜃</m:t>
                          </m:r>
                        </m:sub>
                        <m:sup>
                          <m:r>
                            <a:rPr lang="en-US" i="1" smtClean="0">
                              <a:latin typeface="Cambria Math" panose="02040503050406030204" pitchFamily="18" charset="0"/>
                              <a:ea typeface="Cambria Math" panose="02040503050406030204" pitchFamily="18" charset="0"/>
                            </a:rPr>
                            <m:t>𝜃</m:t>
                          </m:r>
                        </m:sup>
                      </m:sSubSup>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0" smtClean="0">
                              <a:latin typeface="Cambria Math" panose="02040503050406030204" pitchFamily="18" charset="0"/>
                              <a:ea typeface="Cambria Math" panose="02040503050406030204" pitchFamily="18" charset="0"/>
                            </a:rPr>
                            <m:t>𝛉</m:t>
                          </m:r>
                        </m:sub>
                      </m:sSub>
                      <m:r>
                        <a:rPr lang="en-US" i="1">
                          <a:latin typeface="Cambria Math" panose="02040503050406030204" pitchFamily="18" charset="0"/>
                        </a:rPr>
                        <m:t>+</m:t>
                      </m:r>
                      <m:sSubSup>
                        <m:sSubSupPr>
                          <m:ctrlPr>
                            <a:rPr lang="en-US" i="1" smtClean="0">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𝑟</m:t>
                          </m:r>
                          <m:r>
                            <a:rPr lang="en-US" b="0" i="1">
                              <a:latin typeface="Cambria Math" panose="02040503050406030204" pitchFamily="18" charset="0"/>
                              <a:ea typeface="Cambria Math" panose="02040503050406030204" pitchFamily="18" charset="0"/>
                            </a:rPr>
                            <m:t>𝜃</m:t>
                          </m:r>
                        </m:sub>
                        <m:sup>
                          <m:r>
                            <a:rPr lang="en-US" i="1" smtClean="0">
                              <a:latin typeface="Cambria Math" panose="02040503050406030204" pitchFamily="18" charset="0"/>
                              <a:ea typeface="Cambria Math" panose="02040503050406030204" pitchFamily="18" charset="0"/>
                            </a:rPr>
                            <m:t>𝜙</m:t>
                          </m:r>
                        </m:sup>
                      </m:sSubSup>
                      <m:sSub>
                        <m:sSubPr>
                          <m:ctrlPr>
                            <a:rPr lang="en-US" i="1" smtClean="0">
                              <a:latin typeface="Cambria Math" panose="02040503050406030204" pitchFamily="18" charset="0"/>
                            </a:rPr>
                          </m:ctrlPr>
                        </m:sSubPr>
                        <m:e>
                          <m:r>
                            <a:rPr lang="en-US" b="1" i="1">
                              <a:latin typeface="Cambria Math" panose="02040503050406030204" pitchFamily="18" charset="0"/>
                            </a:rPr>
                            <m:t>𝐫</m:t>
                          </m:r>
                        </m:e>
                        <m:sub>
                          <m:r>
                            <a:rPr lang="en-US" b="1" i="0" smtClean="0">
                              <a:latin typeface="Cambria Math" panose="02040503050406030204" pitchFamily="18" charset="0"/>
                              <a:ea typeface="Cambria Math" panose="02040503050406030204" pitchFamily="18" charset="0"/>
                            </a:rPr>
                            <m:t>𝛟</m:t>
                          </m:r>
                        </m:sub>
                      </m:sSub>
                    </m:oMath>
                  </m:oMathPara>
                </a14:m>
                <a:endParaRPr lang="en-US" dirty="0" smtClean="0">
                  <a:latin typeface="Times New Roman" panose="02020603050405020304" pitchFamily="18" charset="0"/>
                  <a:cs typeface="Times New Roman" panose="02020603050405020304" pitchFamily="18" charset="0"/>
                </a:endParaRPr>
              </a:p>
              <a:p>
                <a:endParaRPr lang="en-US" sz="800" i="1" dirty="0" smtClean="0">
                  <a:latin typeface="Cambria Math" panose="02040503050406030204" pitchFamily="18" charset="0"/>
                </a:endParaRPr>
              </a:p>
              <a:p>
                <a:r>
                  <a:rPr lang="en-US"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𝑖𝑗</m:t>
                        </m:r>
                      </m:sub>
                    </m:sSub>
                  </m:oMath>
                </a14:m>
                <a:r>
                  <a:rPr lang="en-US" dirty="0" smtClean="0">
                    <a:latin typeface="Times New Roman" panose="02020603050405020304" pitchFamily="18" charset="0"/>
                    <a:cs typeface="Times New Roman" panose="02020603050405020304" pitchFamily="18" charset="0"/>
                  </a:rPr>
                  <a:t> and </a:t>
                </a:r>
                <a14:m>
                  <m:oMath xmlns:m="http://schemas.openxmlformats.org/officeDocument/2006/math">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𝑖𝑗</m:t>
                        </m:r>
                      </m:sub>
                      <m:sup>
                        <m:r>
                          <a:rPr lang="en-US" i="1">
                            <a:latin typeface="Cambria Math" panose="02040503050406030204" pitchFamily="18" charset="0"/>
                          </a:rPr>
                          <m:t>𝑖</m:t>
                        </m:r>
                      </m:sup>
                    </m:sSubSup>
                  </m:oMath>
                </a14:m>
                <a:r>
                  <a:rPr lang="en-US" dirty="0" smtClean="0">
                    <a:latin typeface="Times New Roman" panose="02020603050405020304" pitchFamily="18" charset="0"/>
                    <a:cs typeface="Times New Roman" panose="02020603050405020304" pitchFamily="18" charset="0"/>
                  </a:rPr>
                  <a:t> are referred to as </a:t>
                </a:r>
                <a:r>
                  <a:rPr lang="en-US" dirty="0" err="1" smtClean="0">
                    <a:latin typeface="Times New Roman" panose="02020603050405020304" pitchFamily="18" charset="0"/>
                    <a:cs typeface="Times New Roman" panose="02020603050405020304" pitchFamily="18" charset="0"/>
                  </a:rPr>
                  <a:t>Christoffel</a:t>
                </a:r>
                <a:r>
                  <a:rPr lang="en-US" dirty="0" smtClean="0">
                    <a:latin typeface="Times New Roman" panose="02020603050405020304" pitchFamily="18" charset="0"/>
                    <a:cs typeface="Times New Roman" panose="02020603050405020304" pitchFamily="18" charset="0"/>
                  </a:rPr>
                  <a:t> symbols of the first- and second-kind respectively.</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Parameters are referred to as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𝑗</m:t>
                        </m:r>
                      </m:sup>
                    </m:sSup>
                  </m:oMath>
                </a14:m>
                <a:r>
                  <a:rPr lang="en-US" dirty="0" smtClean="0">
                    <a:latin typeface="Times New Roman" panose="02020603050405020304" pitchFamily="18" charset="0"/>
                    <a:cs typeface="Times New Roman" panose="02020603050405020304" pitchFamily="18" charset="0"/>
                  </a:rPr>
                  <a:t> where </a:t>
                </a:r>
                <a14:m>
                  <m:oMath xmlns:m="http://schemas.openxmlformats.org/officeDocument/2006/math">
                    <m:r>
                      <a:rPr lang="en-US" b="0" i="1" smtClean="0">
                        <a:latin typeface="Cambria Math" panose="02040503050406030204" pitchFamily="18" charset="0"/>
                        <a:cs typeface="Times New Roman" panose="02020603050405020304" pitchFamily="18" charset="0"/>
                      </a:rPr>
                      <m:t>𝑗</m:t>
                    </m:r>
                  </m:oMath>
                </a14:m>
                <a:r>
                  <a:rPr lang="en-US" dirty="0" smtClean="0">
                    <a:latin typeface="Times New Roman" panose="02020603050405020304" pitchFamily="18" charset="0"/>
                    <a:cs typeface="Times New Roman" panose="02020603050405020304" pitchFamily="18" charset="0"/>
                  </a:rPr>
                  <a:t> is not an exponent, but instead is utilized for indices in the number counter representing the parameters.  By convention,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b="0" i="1" smtClean="0">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𝑟</m:t>
                    </m:r>
                  </m:oMath>
                </a14:m>
                <a:r>
                  <a:rPr lang="en-US"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b="0" i="1" smtClean="0">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𝜃</m:t>
                    </m:r>
                  </m:oMath>
                </a14:m>
                <a:r>
                  <a:rPr lang="en-US" dirty="0" smtClean="0">
                    <a:latin typeface="Times New Roman" panose="02020603050405020304" pitchFamily="18" charset="0"/>
                    <a:cs typeface="Times New Roman" panose="02020603050405020304" pitchFamily="18" charset="0"/>
                  </a:rPr>
                  <a:t>, and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b="0" i="1" smtClean="0">
                            <a:latin typeface="Cambria Math" panose="02040503050406030204" pitchFamily="18" charset="0"/>
                          </a:rPr>
                          <m:t>3</m:t>
                        </m:r>
                      </m:sup>
                    </m:sSup>
                    <m:r>
                      <a:rPr lang="en-US" i="1">
                        <a:latin typeface="Cambria Math" panose="02040503050406030204" pitchFamily="18" charset="0"/>
                      </a:rPr>
                      <m:t>=</m:t>
                    </m:r>
                    <m:r>
                      <a:rPr lang="en-US" i="1" smtClean="0">
                        <a:latin typeface="Cambria Math" panose="02040503050406030204" pitchFamily="18" charset="0"/>
                        <a:ea typeface="Cambria Math" panose="02040503050406030204" pitchFamily="18" charset="0"/>
                      </a:rPr>
                      <m:t>𝜙</m:t>
                    </m:r>
                  </m:oMath>
                </a14:m>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mc:Choice>
        <mc:Fallback>
          <p:sp>
            <p:nvSpPr>
              <p:cNvPr id="2" name="Rectangle 1"/>
              <p:cNvSpPr>
                <a:spLocks noRot="1" noChangeAspect="1" noMove="1" noResize="1" noEditPoints="1" noAdjustHandles="1" noChangeArrowheads="1" noChangeShapeType="1" noTextEdit="1"/>
              </p:cNvSpPr>
              <p:nvPr/>
            </p:nvSpPr>
            <p:spPr>
              <a:xfrm>
                <a:off x="318499" y="243809"/>
                <a:ext cx="11654762" cy="6102183"/>
              </a:xfrm>
              <a:prstGeom prst="rect">
                <a:avLst/>
              </a:prstGeom>
              <a:blipFill>
                <a:blip r:embed="rId2"/>
                <a:stretch>
                  <a:fillRect l="-418" t="-599"/>
                </a:stretch>
              </a:blipFill>
            </p:spPr>
            <p:txBody>
              <a:bodyPr/>
              <a:lstStyle/>
              <a:p>
                <a:r>
                  <a:rPr lang="en-US">
                    <a:noFill/>
                  </a:rPr>
                  <a:t> </a:t>
                </a:r>
              </a:p>
            </p:txBody>
          </p:sp>
        </mc:Fallback>
      </mc:AlternateContent>
    </p:spTree>
    <p:extLst>
      <p:ext uri="{BB962C8B-B14F-4D97-AF65-F5344CB8AC3E}">
        <p14:creationId xmlns:p14="http://schemas.microsoft.com/office/powerpoint/2010/main" val="14132493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441789" y="359596"/>
                <a:ext cx="11209105" cy="5714000"/>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How to evaluate </a:t>
                </a:r>
                <a:r>
                  <a:rPr lang="en-US" b="1" dirty="0" err="1" smtClean="0">
                    <a:latin typeface="Times New Roman" panose="02020603050405020304" pitchFamily="18" charset="0"/>
                    <a:cs typeface="Times New Roman" panose="02020603050405020304" pitchFamily="18" charset="0"/>
                  </a:rPr>
                  <a:t>Christoffel</a:t>
                </a:r>
                <a:r>
                  <a:rPr lang="en-US" b="1" dirty="0" smtClean="0">
                    <a:latin typeface="Times New Roman" panose="02020603050405020304" pitchFamily="18" charset="0"/>
                    <a:cs typeface="Times New Roman" panose="02020603050405020304" pitchFamily="18" charset="0"/>
                  </a:rPr>
                  <a:t> symbols of the first- and second-kind using Spherical Polar Coordinates</a:t>
                </a:r>
              </a:p>
              <a:p>
                <a:endParaRPr lang="en-US" sz="800" dirty="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𝑖𝑗</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𝐢</m:t>
                              </m:r>
                            </m:sub>
                          </m:sSub>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𝑗</m:t>
                              </m:r>
                            </m:sup>
                          </m:sSup>
                        </m:den>
                      </m:f>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𝐤</m:t>
                          </m:r>
                        </m:sub>
                      </m:sSub>
                      <m:r>
                        <a:rPr lang="en-US" b="0" i="1" smtClean="0">
                          <a:latin typeface="Cambria Math" panose="02040503050406030204" pitchFamily="18" charset="0"/>
                        </a:rPr>
                        <m:t>           </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𝑖𝑗</m:t>
                          </m:r>
                        </m:sub>
                        <m:sup>
                          <m:r>
                            <a:rPr lang="en-US" i="1">
                              <a:latin typeface="Cambria Math" panose="02040503050406030204" pitchFamily="18" charset="0"/>
                            </a:rPr>
                            <m:t>𝑘</m:t>
                          </m:r>
                        </m:sup>
                      </m:sSub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𝐢</m:t>
                              </m:r>
                            </m:sub>
                          </m:sSub>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𝑗</m:t>
                              </m:r>
                            </m:sup>
                          </m:sSup>
                        </m:den>
                      </m:f>
                      <m:r>
                        <a:rPr lang="en-US" b="1" i="1">
                          <a:latin typeface="Cambria Math" panose="02040503050406030204" pitchFamily="18" charset="0"/>
                        </a:rPr>
                        <m:t>∙</m:t>
                      </m:r>
                      <m:sSup>
                        <m:sSupPr>
                          <m:ctrlPr>
                            <a:rPr lang="en-US" b="1"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𝐤</m:t>
                          </m:r>
                        </m:sup>
                      </m:sSup>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𝜃𝜃</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𝐫</m:t>
                          </m:r>
                        </m:sub>
                      </m:sSub>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𝛉</m:t>
                              </m:r>
                            </m:sub>
                          </m:sSub>
                        </m:num>
                        <m:den>
                          <m:r>
                            <a:rPr lang="en-US" i="1">
                              <a:latin typeface="Cambria Math" panose="02040503050406030204" pitchFamily="18" charset="0"/>
                              <a:cs typeface="Times New Roman" panose="02020603050405020304" pitchFamily="18" charset="0"/>
                            </a:rPr>
                            <m:t>𝜕𝜃</m:t>
                          </m:r>
                        </m:den>
                      </m:f>
                      <m:r>
                        <a:rPr lang="en-US" i="1">
                          <a:latin typeface="Cambria Math" panose="02040503050406030204" pitchFamily="18" charset="0"/>
                          <a:cs typeface="Times New Roman" panose="02020603050405020304" pitchFamily="18" charset="0"/>
                        </a:rPr>
                        <m:t>=</m:t>
                      </m:r>
                      <m:d>
                        <m:dPr>
                          <m:ctrlPr>
                            <a:rPr lang="en-US" b="0" i="1" smtClean="0">
                              <a:latin typeface="Cambria Math" panose="02040503050406030204" pitchFamily="18" charset="0"/>
                              <a:cs typeface="Times New Roman" panose="02020603050405020304" pitchFamily="18" charset="0"/>
                            </a:rPr>
                          </m:ctrlPr>
                        </m:dPr>
                        <m:e>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𝐱</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𝐲</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𝐳</m:t>
                              </m:r>
                            </m:e>
                          </m:acc>
                        </m:e>
                      </m:d>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num>
                        <m:den>
                          <m:r>
                            <a:rPr lang="en-US" b="0" i="1" smtClean="0">
                              <a:latin typeface="Cambria Math" panose="02040503050406030204" pitchFamily="18" charset="0"/>
                              <a:ea typeface="Cambria Math" panose="02040503050406030204" pitchFamily="18" charset="0"/>
                            </a:rPr>
                            <m:t>𝜕𝜃</m:t>
                          </m:r>
                        </m:den>
                      </m:f>
                      <m:r>
                        <a:rPr lang="en-US" b="0" i="1" smtClean="0">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 </m:t>
                      </m:r>
                      <m:d>
                        <m:dPr>
                          <m:begChr m:val="["/>
                          <m:endChr m:val="]"/>
                          <m:ctrlPr>
                            <a:rPr lang="en-US" i="1">
                              <a:latin typeface="Cambria Math" panose="02040503050406030204" pitchFamily="18" charset="0"/>
                            </a:rPr>
                          </m:ctrlPr>
                        </m:dPr>
                        <m:e>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𝐱</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𝐲</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𝐳</m:t>
                              </m:r>
                            </m:e>
                          </m:acc>
                        </m:e>
                      </m:d>
                      <m:r>
                        <a:rPr lang="en-US" b="0" i="1" smtClean="0">
                          <a:latin typeface="Cambria Math" panose="02040503050406030204" pitchFamily="18" charset="0"/>
                        </a:rPr>
                        <m:t>)</m:t>
                      </m:r>
                      <m:r>
                        <a:rPr lang="en-US" b="0" i="1" smtClean="0">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𝑟</m:t>
                      </m:r>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𝜃𝜃</m:t>
                          </m:r>
                        </m:sub>
                        <m:sup>
                          <m:r>
                            <a:rPr lang="en-US" i="1">
                              <a:latin typeface="Cambria Math" panose="02040503050406030204" pitchFamily="18" charset="0"/>
                              <a:cs typeface="Times New Roman" panose="02020603050405020304" pitchFamily="18" charset="0"/>
                            </a:rPr>
                            <m:t>𝑟</m:t>
                          </m:r>
                        </m:sup>
                      </m:sSubSup>
                      <m:r>
                        <a:rPr lang="en-US" i="1">
                          <a:latin typeface="Cambria Math" panose="02040503050406030204" pitchFamily="18" charset="0"/>
                          <a:cs typeface="Times New Roman" panose="02020603050405020304" pitchFamily="18" charset="0"/>
                        </a:rPr>
                        <m:t>=</m:t>
                      </m:r>
                      <m:sSup>
                        <m:sSupPr>
                          <m:ctrlPr>
                            <a:rPr lang="en-US" i="1">
                              <a:latin typeface="Cambria Math" panose="02040503050406030204" pitchFamily="18" charset="0"/>
                              <a:cs typeface="Times New Roman" panose="02020603050405020304" pitchFamily="18" charset="0"/>
                            </a:rPr>
                          </m:ctrlPr>
                        </m:sSupPr>
                        <m:e>
                          <m:r>
                            <a:rPr lang="en-US" b="1" i="1">
                              <a:latin typeface="Cambria Math" panose="02040503050406030204" pitchFamily="18" charset="0"/>
                              <a:cs typeface="Times New Roman" panose="02020603050405020304" pitchFamily="18" charset="0"/>
                            </a:rPr>
                            <m:t>𝐫</m:t>
                          </m:r>
                        </m:e>
                        <m:sup>
                          <m:r>
                            <a:rPr lang="en-US" b="1" i="1">
                              <a:latin typeface="Cambria Math" panose="02040503050406030204" pitchFamily="18" charset="0"/>
                              <a:cs typeface="Times New Roman" panose="02020603050405020304" pitchFamily="18" charset="0"/>
                            </a:rPr>
                            <m:t>𝐫</m:t>
                          </m:r>
                        </m:sup>
                      </m:sSup>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𝛉</m:t>
                              </m:r>
                            </m:sub>
                          </m:sSub>
                        </m:num>
                        <m:den>
                          <m:r>
                            <a:rPr lang="en-US" i="1">
                              <a:latin typeface="Cambria Math" panose="02040503050406030204" pitchFamily="18" charset="0"/>
                              <a:cs typeface="Times New Roman" panose="02020603050405020304" pitchFamily="18" charset="0"/>
                            </a:rPr>
                            <m:t>𝜕𝜃</m:t>
                          </m:r>
                        </m:den>
                      </m:f>
                      <m:r>
                        <a:rPr lang="en-US" i="1">
                          <a:latin typeface="Cambria Math" panose="02040503050406030204" pitchFamily="18" charset="0"/>
                          <a:cs typeface="Times New Roman" panose="02020603050405020304" pitchFamily="18" charset="0"/>
                        </a:rPr>
                        <m:t>=</m:t>
                      </m:r>
                      <m:d>
                        <m:dPr>
                          <m:ctrlPr>
                            <a:rPr lang="en-US" b="0" i="1" smtClean="0">
                              <a:latin typeface="Cambria Math" panose="02040503050406030204" pitchFamily="18" charset="0"/>
                              <a:cs typeface="Times New Roman" panose="02020603050405020304" pitchFamily="18" charset="0"/>
                            </a:rPr>
                          </m:ctrlPr>
                        </m:dPr>
                        <m:e>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𝐱</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𝐲</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𝐳</m:t>
                              </m:r>
                            </m:e>
                          </m:acc>
                        </m:e>
                      </m:d>
                      <m:r>
                        <a:rPr lang="en-US" b="0" i="1" smtClean="0">
                          <a:latin typeface="Cambria Math" panose="02040503050406030204" pitchFamily="18" charset="0"/>
                          <a:cs typeface="Times New Roman" panose="02020603050405020304" pitchFamily="18" charset="0"/>
                        </a:rPr>
                        <m:t> </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num>
                        <m:den>
                          <m:r>
                            <a:rPr lang="en-US" i="1">
                              <a:latin typeface="Cambria Math" panose="02040503050406030204" pitchFamily="18" charset="0"/>
                              <a:ea typeface="Cambria Math" panose="02040503050406030204" pitchFamily="18" charset="0"/>
                            </a:rPr>
                            <m:t>𝜕𝜃</m:t>
                          </m:r>
                        </m:den>
                      </m:f>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 </m:t>
                      </m:r>
                      <m:d>
                        <m:dPr>
                          <m:begChr m:val="["/>
                          <m:endChr m:val="]"/>
                          <m:ctrlPr>
                            <a:rPr lang="en-US" i="1">
                              <a:latin typeface="Cambria Math" panose="02040503050406030204" pitchFamily="18" charset="0"/>
                            </a:rPr>
                          </m:ctrlPr>
                        </m:dPr>
                        <m:e>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𝐱</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𝐲</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𝐳</m:t>
                              </m:r>
                            </m:e>
                          </m:acc>
                        </m:e>
                      </m:d>
                      <m:r>
                        <a:rPr lang="en-US" i="1">
                          <a:latin typeface="Cambria Math" panose="02040503050406030204" pitchFamily="18" charset="0"/>
                        </a:rPr>
                        <m:t>)</m:t>
                      </m:r>
                      <m:r>
                        <a:rPr lang="en-US" b="0" i="1" smtClean="0">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𝑟</m:t>
                      </m:r>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For </a:t>
                </a:r>
                <a:r>
                  <a:rPr lang="en-US" dirty="0" err="1" smtClean="0">
                    <a:latin typeface="Times New Roman" panose="02020603050405020304" pitchFamily="18" charset="0"/>
                    <a:cs typeface="Times New Roman" panose="02020603050405020304" pitchFamily="18" charset="0"/>
                  </a:rPr>
                  <a:t>Christoffel</a:t>
                </a:r>
                <a:r>
                  <a:rPr lang="en-US" dirty="0" smtClean="0">
                    <a:latin typeface="Times New Roman" panose="02020603050405020304" pitchFamily="18" charset="0"/>
                    <a:cs typeface="Times New Roman" panose="02020603050405020304" pitchFamily="18" charset="0"/>
                  </a:rPr>
                  <a:t> symbols of the first-kind:</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
                    </m:oMathParaPr>
                    <m:oMath xmlns:m="http://schemas.openxmlformats.org/officeDocument/2006/math">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𝐫</m:t>
                          </m:r>
                        </m:sup>
                      </m:sSup>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𝐱</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𝐲</m:t>
                          </m:r>
                        </m:e>
                      </m:ac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𝐳</m:t>
                          </m:r>
                        </m:e>
                      </m:acc>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𝐫</m:t>
                          </m:r>
                        </m:sub>
                      </m:sSub>
                      <m:r>
                        <a:rPr lang="en-US" i="1">
                          <a:latin typeface="Cambria Math" panose="02040503050406030204" pitchFamily="18" charset="0"/>
                        </a:rPr>
                        <m:t>=</m:t>
                      </m:r>
                      <m:acc>
                        <m:accPr>
                          <m:chr m:val="̂"/>
                          <m:ctrlPr>
                            <a:rPr lang="en-US" i="1">
                              <a:latin typeface="Cambria Math" panose="02040503050406030204" pitchFamily="18" charset="0"/>
                            </a:rPr>
                          </m:ctrlPr>
                        </m:accPr>
                        <m:e>
                          <m:r>
                            <a:rPr lang="en-US" b="1" i="1">
                              <a:latin typeface="Cambria Math" panose="02040503050406030204" pitchFamily="18" charset="0"/>
                            </a:rPr>
                            <m:t>𝐫</m:t>
                          </m:r>
                        </m:e>
                      </m:acc>
                    </m:oMath>
                  </m:oMathPara>
                </a14:m>
                <a:endParaRPr lang="en-US"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
                    </m:oMathParaPr>
                    <m:oMath xmlns:m="http://schemas.openxmlformats.org/officeDocument/2006/math">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𝛉</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den>
                      </m:f>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𝐱</m:t>
                          </m:r>
                        </m:e>
                      </m:acc>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den>
                      </m:f>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𝜙</m:t>
                          </m:r>
                        </m:e>
                      </m:func>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𝐲</m:t>
                          </m:r>
                        </m:e>
                      </m:acc>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den>
                      </m:f>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acc>
                        <m:accPr>
                          <m:chr m:val="̂"/>
                          <m:ctrlPr>
                            <a:rPr lang="en-US" i="1">
                              <a:latin typeface="Cambria Math" panose="02040503050406030204" pitchFamily="18" charset="0"/>
                            </a:rPr>
                          </m:ctrlPr>
                        </m:accPr>
                        <m:e>
                          <m:r>
                            <a:rPr lang="en-US" b="1" i="1">
                              <a:latin typeface="Cambria Math" panose="02040503050406030204" pitchFamily="18" charset="0"/>
                            </a:rPr>
                            <m:t>𝐳</m:t>
                          </m:r>
                        </m:e>
                      </m:acc>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den>
                      </m:f>
                      <m:acc>
                        <m:accPr>
                          <m:chr m:val="̂"/>
                          <m:ctrlPr>
                            <a:rPr lang="en-US" i="1">
                              <a:latin typeface="Cambria Math" panose="02040503050406030204" pitchFamily="18" charset="0"/>
                            </a:rPr>
                          </m:ctrlPr>
                        </m:accPr>
                        <m:e>
                          <m:r>
                            <a:rPr lang="en-US" b="1" i="1">
                              <a:latin typeface="Cambria Math" panose="02040503050406030204" pitchFamily="18" charset="0"/>
                            </a:rPr>
                            <m:t>𝛉</m:t>
                          </m:r>
                        </m:e>
                      </m:acc>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
                    </m:oMathParaPr>
                    <m:oMath xmlns:m="http://schemas.openxmlformats.org/officeDocument/2006/math">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𝛟</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den>
                      </m:f>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𝜙</m:t>
                          </m:r>
                        </m:e>
                      </m:func>
                      <m:acc>
                        <m:accPr>
                          <m:chr m:val="̂"/>
                          <m:ctrlPr>
                            <a:rPr lang="en-US" i="1">
                              <a:latin typeface="Cambria Math" panose="02040503050406030204" pitchFamily="18" charset="0"/>
                            </a:rPr>
                          </m:ctrlPr>
                        </m:accPr>
                        <m:e>
                          <m:r>
                            <a:rPr lang="en-US" b="1" i="1">
                              <a:latin typeface="Cambria Math" panose="02040503050406030204" pitchFamily="18" charset="0"/>
                            </a:rPr>
                            <m:t>𝐱</m:t>
                          </m:r>
                        </m:e>
                      </m:acc>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den>
                      </m:f>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𝜙</m:t>
                          </m:r>
                        </m:e>
                      </m:func>
                      <m:acc>
                        <m:accPr>
                          <m:chr m:val="̂"/>
                          <m:ctrlPr>
                            <a:rPr lang="en-US" i="1">
                              <a:latin typeface="Cambria Math" panose="02040503050406030204" pitchFamily="18" charset="0"/>
                            </a:rPr>
                          </m:ctrlPr>
                        </m:accPr>
                        <m:e>
                          <m:r>
                            <a:rPr lang="en-US" b="1" i="1">
                              <a:latin typeface="Cambria Math" panose="02040503050406030204" pitchFamily="18" charset="0"/>
                            </a:rPr>
                            <m:t>𝐲</m:t>
                          </m:r>
                        </m:e>
                      </m:acc>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den>
                      </m:f>
                      <m:acc>
                        <m:accPr>
                          <m:chr m:val="̂"/>
                          <m:ctrlPr>
                            <a:rPr lang="en-US" i="1">
                              <a:latin typeface="Cambria Math" panose="02040503050406030204" pitchFamily="18" charset="0"/>
                            </a:rPr>
                          </m:ctrlPr>
                        </m:accPr>
                        <m:e>
                          <m:r>
                            <a:rPr lang="en-US" b="1" i="1">
                              <a:latin typeface="Cambria Math" panose="02040503050406030204" pitchFamily="18" charset="0"/>
                            </a:rPr>
                            <m:t>𝛟</m:t>
                          </m:r>
                        </m:e>
                      </m:acc>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By definition in Tensor calculus:</a:t>
                </a:r>
              </a:p>
              <a:p>
                <a:endParaRPr lang="en-US" sz="800" dirty="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
                    </m:oMathParaPr>
                    <m:oMath xmlns:m="http://schemas.openxmlformats.org/officeDocument/2006/math">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𝐢</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𝐣</m:t>
                          </m:r>
                        </m:sup>
                      </m:s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𝛿</m:t>
                          </m:r>
                        </m:e>
                        <m:sub>
                          <m:r>
                            <a:rPr lang="en-US" i="1">
                              <a:latin typeface="Cambria Math" panose="02040503050406030204" pitchFamily="18" charset="0"/>
                            </a:rPr>
                            <m:t>𝑖</m:t>
                          </m:r>
                        </m:sub>
                        <m:sup>
                          <m:r>
                            <a:rPr lang="en-US" i="1">
                              <a:latin typeface="Cambria Math" panose="02040503050406030204" pitchFamily="18" charset="0"/>
                            </a:rPr>
                            <m:t>𝑗</m:t>
                          </m:r>
                        </m:sup>
                      </m:sSubSup>
                      <m:r>
                        <a:rPr lang="en-US" i="1">
                          <a:latin typeface="Cambria Math" panose="02040503050406030204" pitchFamily="18" charset="0"/>
                        </a:rPr>
                        <m:t>=</m:t>
                      </m:r>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𝐣</m:t>
                          </m:r>
                        </m:sup>
                      </m:sSup>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𝐢</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𝛿</m:t>
                          </m:r>
                        </m:e>
                        <m:sub>
                          <m:r>
                            <a:rPr lang="en-US" i="1">
                              <a:latin typeface="Cambria Math" panose="02040503050406030204" pitchFamily="18" charset="0"/>
                            </a:rPr>
                            <m:t>𝑗</m:t>
                          </m:r>
                        </m:sub>
                        <m:sup>
                          <m:r>
                            <a:rPr lang="en-US" i="1">
                              <a:latin typeface="Cambria Math" panose="02040503050406030204" pitchFamily="18" charset="0"/>
                            </a:rPr>
                            <m:t>𝑖</m:t>
                          </m:r>
                        </m:sup>
                      </m:sSubSup>
                      <m:r>
                        <a:rPr lang="en-US" i="1">
                          <a:latin typeface="Cambria Math" panose="02040503050406030204" pitchFamily="18" charset="0"/>
                        </a:rPr>
                        <m:t>=1 </m:t>
                      </m:r>
                      <m:d>
                        <m:dPr>
                          <m:ctrlPr>
                            <a:rPr lang="en-US" i="1">
                              <a:latin typeface="Cambria Math" panose="02040503050406030204" pitchFamily="18" charset="0"/>
                            </a:rPr>
                          </m:ctrlPr>
                        </m:dPr>
                        <m:e>
                          <m:r>
                            <m:rPr>
                              <m:sty m:val="p"/>
                            </m:rPr>
                            <a:rPr lang="en-US">
                              <a:latin typeface="Cambria Math" panose="02040503050406030204" pitchFamily="18" charset="0"/>
                            </a:rPr>
                            <m:t>If</m:t>
                          </m:r>
                          <m:r>
                            <a:rPr lang="en-US" i="1">
                              <a:latin typeface="Cambria Math" panose="02040503050406030204" pitchFamily="18" charset="0"/>
                            </a:rPr>
                            <m:t> </m:t>
                          </m:r>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e>
                      </m:d>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𝐢</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𝐣</m:t>
                          </m:r>
                        </m:sup>
                      </m:s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𝛿</m:t>
                          </m:r>
                        </m:e>
                        <m:sub>
                          <m:r>
                            <a:rPr lang="en-US" i="1">
                              <a:latin typeface="Cambria Math" panose="02040503050406030204" pitchFamily="18" charset="0"/>
                            </a:rPr>
                            <m:t>𝑖</m:t>
                          </m:r>
                        </m:sub>
                        <m:sup>
                          <m:r>
                            <a:rPr lang="en-US" i="1">
                              <a:latin typeface="Cambria Math" panose="02040503050406030204" pitchFamily="18" charset="0"/>
                            </a:rPr>
                            <m:t>𝑗</m:t>
                          </m:r>
                        </m:sup>
                      </m:sSubSup>
                      <m:r>
                        <a:rPr lang="en-US" i="1">
                          <a:latin typeface="Cambria Math" panose="02040503050406030204" pitchFamily="18" charset="0"/>
                        </a:rPr>
                        <m:t>=</m:t>
                      </m:r>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𝐣</m:t>
                          </m:r>
                        </m:sup>
                      </m:sSup>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𝐢</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𝛿</m:t>
                          </m:r>
                        </m:e>
                        <m:sub>
                          <m:r>
                            <a:rPr lang="en-US" i="1">
                              <a:latin typeface="Cambria Math" panose="02040503050406030204" pitchFamily="18" charset="0"/>
                            </a:rPr>
                            <m:t>𝑗</m:t>
                          </m:r>
                        </m:sub>
                        <m:sup>
                          <m:r>
                            <a:rPr lang="en-US" i="1">
                              <a:latin typeface="Cambria Math" panose="02040503050406030204" pitchFamily="18" charset="0"/>
                            </a:rPr>
                            <m:t>𝑖</m:t>
                          </m:r>
                        </m:sup>
                      </m:sSubSup>
                      <m:r>
                        <a:rPr lang="en-US" i="1">
                          <a:latin typeface="Cambria Math" panose="02040503050406030204" pitchFamily="18" charset="0"/>
                        </a:rPr>
                        <m:t>=0 </m:t>
                      </m:r>
                      <m:d>
                        <m:dPr>
                          <m:ctrlPr>
                            <a:rPr lang="en-US" i="1">
                              <a:latin typeface="Cambria Math" panose="02040503050406030204" pitchFamily="18" charset="0"/>
                            </a:rPr>
                          </m:ctrlPr>
                        </m:dPr>
                        <m:e>
                          <m:r>
                            <m:rPr>
                              <m:sty m:val="p"/>
                            </m:rPr>
                            <a:rPr lang="en-US">
                              <a:latin typeface="Cambria Math" panose="02040503050406030204" pitchFamily="18" charset="0"/>
                            </a:rPr>
                            <m:t>If</m:t>
                          </m:r>
                          <m:r>
                            <a:rPr lang="en-US" i="1">
                              <a:latin typeface="Cambria Math" panose="02040503050406030204" pitchFamily="18" charset="0"/>
                            </a:rPr>
                            <m:t> </m:t>
                          </m:r>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e>
                      </m:d>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Using differential calculus to determine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𝐫</m:t>
                        </m:r>
                      </m:sub>
                    </m:sSub>
                  </m:oMath>
                </a14:m>
                <a:r>
                  <a:rPr lang="en-US"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𝐫</m:t>
                        </m:r>
                      </m:e>
                      <m:sub>
                        <m:r>
                          <a:rPr lang="en-US" b="1" i="0" smtClean="0">
                            <a:latin typeface="Cambria Math" panose="02040503050406030204" pitchFamily="18" charset="0"/>
                            <a:ea typeface="Cambria Math" panose="02040503050406030204" pitchFamily="18" charset="0"/>
                          </a:rPr>
                          <m:t>𝛉</m:t>
                        </m:r>
                      </m:sub>
                    </m:sSub>
                  </m:oMath>
                </a14:m>
                <a:r>
                  <a:rPr lang="en-US" dirty="0" smtClean="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𝐫</m:t>
                        </m:r>
                      </m:e>
                      <m:sub>
                        <m:r>
                          <a:rPr lang="en-US" b="1" i="0" smtClean="0">
                            <a:latin typeface="Cambria Math" panose="02040503050406030204" pitchFamily="18" charset="0"/>
                            <a:ea typeface="Cambria Math" panose="02040503050406030204" pitchFamily="18" charset="0"/>
                          </a:rPr>
                          <m:t>𝛟</m:t>
                        </m:r>
                      </m:sub>
                    </m:sSub>
                  </m:oMath>
                </a14:m>
                <a:r>
                  <a:rPr lang="en-US" dirty="0" smtClean="0">
                    <a:latin typeface="Times New Roman" panose="02020603050405020304" pitchFamily="18" charset="0"/>
                    <a:cs typeface="Times New Roman" panose="02020603050405020304" pitchFamily="18" charset="0"/>
                  </a:rPr>
                  <a:t>, then use the above expression for determining </a:t>
                </a:r>
                <a14:m>
                  <m:oMath xmlns:m="http://schemas.openxmlformats.org/officeDocument/2006/math">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𝐫</m:t>
                        </m:r>
                      </m:sup>
                    </m:sSup>
                  </m:oMath>
                </a14:m>
                <a:r>
                  <a:rPr lang="en-US"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𝛉</m:t>
                        </m:r>
                      </m:sup>
                    </m:sSup>
                  </m:oMath>
                </a14:m>
                <a:r>
                  <a:rPr lang="en-US" dirty="0" smtClean="0">
                    <a:latin typeface="Times New Roman" panose="02020603050405020304" pitchFamily="18" charset="0"/>
                    <a:cs typeface="Times New Roman" panose="02020603050405020304" pitchFamily="18" charset="0"/>
                  </a:rPr>
                  <a:t>, and </a:t>
                </a:r>
                <a14:m>
                  <m:oMath xmlns:m="http://schemas.openxmlformats.org/officeDocument/2006/math">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𝛟</m:t>
                        </m:r>
                      </m:sup>
                    </m:sSup>
                  </m:oMath>
                </a14:m>
                <a:r>
                  <a:rPr lang="en-US" dirty="0" smtClean="0">
                    <a:latin typeface="Times New Roman" panose="02020603050405020304" pitchFamily="18" charset="0"/>
                    <a:cs typeface="Times New Roman" panose="02020603050405020304" pitchFamily="18" charset="0"/>
                  </a:rPr>
                  <a:t>.</a:t>
                </a:r>
              </a:p>
            </p:txBody>
          </p:sp>
        </mc:Choice>
        <mc:Fallback xmlns="">
          <p:sp>
            <p:nvSpPr>
              <p:cNvPr id="2" name="TextBox 1"/>
              <p:cNvSpPr txBox="1">
                <a:spLocks noRot="1" noChangeAspect="1" noMove="1" noResize="1" noEditPoints="1" noAdjustHandles="1" noChangeArrowheads="1" noChangeShapeType="1" noTextEdit="1"/>
              </p:cNvSpPr>
              <p:nvPr/>
            </p:nvSpPr>
            <p:spPr>
              <a:xfrm>
                <a:off x="441789" y="359596"/>
                <a:ext cx="11209105" cy="5714000"/>
              </a:xfrm>
              <a:prstGeom prst="rect">
                <a:avLst/>
              </a:prstGeom>
              <a:blipFill>
                <a:blip r:embed="rId2"/>
                <a:stretch>
                  <a:fillRect l="-435" t="-640" b="-320"/>
                </a:stretch>
              </a:blipFill>
            </p:spPr>
            <p:txBody>
              <a:bodyPr/>
              <a:lstStyle/>
              <a:p>
                <a:r>
                  <a:rPr lang="en-US">
                    <a:noFill/>
                  </a:rPr>
                  <a:t> </a:t>
                </a:r>
              </a:p>
            </p:txBody>
          </p:sp>
        </mc:Fallback>
      </mc:AlternateContent>
    </p:spTree>
    <p:extLst>
      <p:ext uri="{BB962C8B-B14F-4D97-AF65-F5344CB8AC3E}">
        <p14:creationId xmlns:p14="http://schemas.microsoft.com/office/powerpoint/2010/main" val="1807000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688369" y="491967"/>
                <a:ext cx="11157734" cy="6236644"/>
              </a:xfrm>
              <a:prstGeom prst="rect">
                <a:avLst/>
              </a:prstGeom>
            </p:spPr>
            <p:txBody>
              <a:bodyPr wrap="square">
                <a:spAutoFit/>
              </a:bodyPr>
              <a:lstStyle/>
              <a:p>
                <a:pPr algn="ctr"/>
                <a:r>
                  <a:rPr lang="en-US" b="1" dirty="0" smtClean="0">
                    <a:latin typeface="Times New Roman" panose="02020603050405020304" pitchFamily="18" charset="0"/>
                    <a:ea typeface="Times New Roman" panose="02020603050405020304" pitchFamily="18" charset="0"/>
                  </a:rPr>
                  <a:t>Christoffel symbols of the first and second-kind in </a:t>
                </a:r>
                <a:r>
                  <a:rPr lang="en-US" b="1" dirty="0">
                    <a:latin typeface="Times New Roman" panose="02020603050405020304" pitchFamily="18" charset="0"/>
                    <a:ea typeface="Times New Roman" panose="02020603050405020304" pitchFamily="18" charset="0"/>
                  </a:rPr>
                  <a:t>spherical polar </a:t>
                </a:r>
                <a:r>
                  <a:rPr lang="en-US" b="1" dirty="0" smtClean="0">
                    <a:latin typeface="Times New Roman" panose="02020603050405020304" pitchFamily="18" charset="0"/>
                    <a:ea typeface="Times New Roman" panose="02020603050405020304" pitchFamily="18" charset="0"/>
                  </a:rPr>
                  <a:t>coordinates not equal to zero</a:t>
                </a:r>
                <a:endParaRPr lang="en-US" b="1" dirty="0">
                  <a:effectLst/>
                </a:endParaRPr>
              </a:p>
              <a:p>
                <a:r>
                  <a:rPr lang="en-US" sz="1050" dirty="0">
                    <a:effectLst/>
                    <a:latin typeface="Times New Roman" panose="02020603050405020304" pitchFamily="18" charset="0"/>
                    <a:ea typeface="Times New Roman" panose="02020603050405020304" pitchFamily="18" charset="0"/>
                  </a:rPr>
                  <a:t> </a:t>
                </a:r>
                <a:endParaRPr lang="en-US" dirty="0">
                  <a:effectLst/>
                </a:endParaRPr>
              </a:p>
              <a:p>
                <a:r>
                  <a:rPr lang="en-US" dirty="0" err="1">
                    <a:latin typeface="Times New Roman" panose="02020603050405020304" pitchFamily="18" charset="0"/>
                    <a:ea typeface="Times New Roman" panose="02020603050405020304" pitchFamily="18" charset="0"/>
                  </a:rPr>
                  <a:t>Christoffel</a:t>
                </a:r>
                <a:r>
                  <a:rPr lang="en-US" dirty="0">
                    <a:latin typeface="Times New Roman" panose="02020603050405020304" pitchFamily="18" charset="0"/>
                    <a:ea typeface="Times New Roman" panose="02020603050405020304" pitchFamily="18" charset="0"/>
                  </a:rPr>
                  <a:t> Symbols of the First-Kind		</a:t>
                </a:r>
                <a:r>
                  <a:rPr lang="en-US" dirty="0" smtClean="0">
                    <a:latin typeface="Times New Roman" panose="02020603050405020304" pitchFamily="18" charset="0"/>
                    <a:ea typeface="Times New Roman" panose="02020603050405020304" pitchFamily="18" charset="0"/>
                  </a:rPr>
                  <a:t>   </a:t>
                </a:r>
                <a:r>
                  <a:rPr lang="en-US" dirty="0" err="1" smtClean="0">
                    <a:latin typeface="Times New Roman" panose="02020603050405020304" pitchFamily="18" charset="0"/>
                    <a:ea typeface="Times New Roman" panose="02020603050405020304" pitchFamily="18" charset="0"/>
                  </a:rPr>
                  <a:t>Christoffel</a:t>
                </a: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Symbols of the Second-Kind</a:t>
                </a:r>
                <a:endParaRPr lang="en-US" dirty="0">
                  <a:effectLst/>
                </a:endParaRPr>
              </a:p>
              <a:p>
                <a:r>
                  <a:rPr lang="en-US" sz="1050" dirty="0">
                    <a:effectLst/>
                    <a:latin typeface="Times New Roman" panose="02020603050405020304" pitchFamily="18" charset="0"/>
                    <a:ea typeface="Times New Roman" panose="02020603050405020304" pitchFamily="18" charset="0"/>
                  </a:rPr>
                  <a:t> </a:t>
                </a:r>
                <a:endParaRPr lang="en-US" dirty="0">
                  <a:effectLst/>
                </a:endParaRPr>
              </a:p>
              <a:p>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𝜃𝜃</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𝐫</m:t>
                          </m:r>
                        </m:sub>
                      </m:sSub>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𝛉</m:t>
                              </m:r>
                            </m:sub>
                          </m:sSub>
                        </m:num>
                        <m:den>
                          <m:r>
                            <a:rPr lang="en-US" i="1">
                              <a:latin typeface="Cambria Math" panose="02040503050406030204" pitchFamily="18" charset="0"/>
                              <a:cs typeface="Times New Roman" panose="02020603050405020304" pitchFamily="18" charset="0"/>
                            </a:rPr>
                            <m:t>𝜕𝜃</m:t>
                          </m:r>
                        </m:den>
                      </m:f>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𝑟</m:t>
                      </m:r>
                      <m:r>
                        <a:rPr lang="en-US" b="0" i="1" smtClean="0">
                          <a:latin typeface="Cambria Math" panose="02040503050406030204" pitchFamily="18" charset="0"/>
                          <a:cs typeface="Times New Roman" panose="02020603050405020304" pitchFamily="18" charset="0"/>
                        </a:rPr>
                        <m:t>                                                      </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𝜃𝜃</m:t>
                          </m:r>
                        </m:sub>
                        <m:sup>
                          <m:r>
                            <a:rPr lang="en-US" i="1">
                              <a:latin typeface="Cambria Math" panose="02040503050406030204" pitchFamily="18" charset="0"/>
                              <a:cs typeface="Times New Roman" panose="02020603050405020304" pitchFamily="18" charset="0"/>
                            </a:rPr>
                            <m:t>𝑟</m:t>
                          </m:r>
                        </m:sup>
                      </m:sSubSup>
                      <m:r>
                        <a:rPr lang="en-US" i="1">
                          <a:latin typeface="Cambria Math" panose="02040503050406030204" pitchFamily="18" charset="0"/>
                          <a:cs typeface="Times New Roman" panose="02020603050405020304" pitchFamily="18" charset="0"/>
                        </a:rPr>
                        <m:t>=</m:t>
                      </m:r>
                      <m:sSup>
                        <m:sSupPr>
                          <m:ctrlPr>
                            <a:rPr lang="en-US" i="1">
                              <a:latin typeface="Cambria Math" panose="02040503050406030204" pitchFamily="18" charset="0"/>
                              <a:cs typeface="Times New Roman" panose="02020603050405020304" pitchFamily="18" charset="0"/>
                            </a:rPr>
                          </m:ctrlPr>
                        </m:sSupPr>
                        <m:e>
                          <m:r>
                            <a:rPr lang="en-US" b="1" i="1">
                              <a:latin typeface="Cambria Math" panose="02040503050406030204" pitchFamily="18" charset="0"/>
                              <a:cs typeface="Times New Roman" panose="02020603050405020304" pitchFamily="18" charset="0"/>
                            </a:rPr>
                            <m:t>𝐫</m:t>
                          </m:r>
                        </m:e>
                        <m:sup>
                          <m:r>
                            <a:rPr lang="en-US" b="1" i="1">
                              <a:latin typeface="Cambria Math" panose="02040503050406030204" pitchFamily="18" charset="0"/>
                              <a:cs typeface="Times New Roman" panose="02020603050405020304" pitchFamily="18" charset="0"/>
                            </a:rPr>
                            <m:t>𝐫</m:t>
                          </m:r>
                        </m:sup>
                      </m:sSup>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m:t>
                          </m:r>
                          <m:r>
                            <a:rPr lang="en-US" b="1" i="1">
                              <a:latin typeface="Cambria Math" panose="02040503050406030204" pitchFamily="18" charset="0"/>
                              <a:cs typeface="Times New Roman" panose="02020603050405020304" pitchFamily="18" charset="0"/>
                            </a:rPr>
                            <m:t>𝐫</m:t>
                          </m:r>
                        </m:num>
                        <m:den>
                          <m:r>
                            <a:rPr lang="en-US" i="1">
                              <a:latin typeface="Cambria Math" panose="02040503050406030204" pitchFamily="18" charset="0"/>
                              <a:cs typeface="Times New Roman" panose="02020603050405020304" pitchFamily="18" charset="0"/>
                            </a:rPr>
                            <m:t>𝜕𝜃</m:t>
                          </m:r>
                        </m:den>
                      </m:f>
                      <m:r>
                        <a:rPr lang="en-US" i="1">
                          <a:latin typeface="Cambria Math" panose="02040503050406030204" pitchFamily="18" charset="0"/>
                          <a:cs typeface="Times New Roman" panose="02020603050405020304" pitchFamily="18" charset="0"/>
                        </a:rPr>
                        <m:t>=</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22</m:t>
                          </m:r>
                        </m:sub>
                        <m:sup>
                          <m:r>
                            <a:rPr lang="en-US" i="1">
                              <a:latin typeface="Cambria Math" panose="02040503050406030204" pitchFamily="18" charset="0"/>
                              <a:cs typeface="Times New Roman" panose="02020603050405020304" pitchFamily="18" charset="0"/>
                            </a:rPr>
                            <m:t>1</m:t>
                          </m:r>
                        </m:sup>
                      </m:sSubSup>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𝑟</m:t>
                      </m:r>
                    </m:oMath>
                  </m:oMathPara>
                </a14:m>
                <a:endParaRPr lang="en-US" dirty="0">
                  <a:effectLst/>
                </a:endParaRPr>
              </a:p>
              <a:p>
                <a:r>
                  <a:rPr lang="en-US" sz="1050" dirty="0">
                    <a:effectLst/>
                    <a:latin typeface="Times New Roman" panose="02020603050405020304" pitchFamily="18" charset="0"/>
                  </a:rPr>
                  <a:t> </a:t>
                </a:r>
                <a:endParaRPr lang="en-US" dirty="0">
                  <a:effectLst/>
                </a:endParaRPr>
              </a:p>
              <a:p>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𝜙𝜙</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𝐫</m:t>
                          </m:r>
                        </m:sub>
                      </m:sSub>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𝛟</m:t>
                              </m:r>
                            </m:sub>
                          </m:sSub>
                        </m:num>
                        <m:den>
                          <m:r>
                            <a:rPr lang="en-US" i="1">
                              <a:latin typeface="Cambria Math" panose="02040503050406030204" pitchFamily="18" charset="0"/>
                              <a:cs typeface="Times New Roman" panose="02020603050405020304" pitchFamily="18" charset="0"/>
                            </a:rPr>
                            <m:t>𝜕𝜙</m:t>
                          </m:r>
                        </m:den>
                      </m:f>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 </m:t>
                      </m:r>
                      <m:sSup>
                        <m:sSupPr>
                          <m:ctrlPr>
                            <a:rPr lang="en-US" i="1">
                              <a:latin typeface="Cambria Math" panose="02040503050406030204" pitchFamily="18" charset="0"/>
                              <a:cs typeface="Times New Roman" panose="02020603050405020304" pitchFamily="18" charset="0"/>
                            </a:rPr>
                          </m:ctrlPr>
                        </m:sSupPr>
                        <m:e>
                          <m:r>
                            <m:rPr>
                              <m:sty m:val="p"/>
                            </m:rPr>
                            <a:rPr lang="en-US">
                              <a:latin typeface="Cambria Math" panose="02040503050406030204" pitchFamily="18" charset="0"/>
                              <a:cs typeface="Times New Roman" panose="02020603050405020304" pitchFamily="18" charset="0"/>
                            </a:rPr>
                            <m:t>sin</m:t>
                          </m:r>
                        </m:e>
                        <m:sup>
                          <m:r>
                            <a:rPr lang="en-US" i="1">
                              <a:latin typeface="Cambria Math" panose="02040503050406030204" pitchFamily="18" charset="0"/>
                              <a:cs typeface="Times New Roman" panose="02020603050405020304" pitchFamily="18" charset="0"/>
                            </a:rPr>
                            <m:t>2</m:t>
                          </m:r>
                        </m:sup>
                      </m:sSup>
                      <m:r>
                        <a:rPr lang="en-US" i="1">
                          <a:latin typeface="Cambria Math" panose="02040503050406030204" pitchFamily="18" charset="0"/>
                          <a:cs typeface="Times New Roman" panose="02020603050405020304" pitchFamily="18" charset="0"/>
                        </a:rPr>
                        <m:t>𝜃</m:t>
                      </m:r>
                      <m:r>
                        <a:rPr lang="en-US" b="0" i="1" smtClean="0">
                          <a:latin typeface="Cambria Math" panose="02040503050406030204" pitchFamily="18" charset="0"/>
                          <a:cs typeface="Times New Roman" panose="02020603050405020304" pitchFamily="18" charset="0"/>
                        </a:rPr>
                        <m:t>                                          </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𝜙𝜙</m:t>
                          </m:r>
                        </m:sub>
                        <m:sup>
                          <m:r>
                            <a:rPr lang="en-US" i="1">
                              <a:latin typeface="Cambria Math" panose="02040503050406030204" pitchFamily="18" charset="0"/>
                              <a:cs typeface="Times New Roman" panose="02020603050405020304" pitchFamily="18" charset="0"/>
                            </a:rPr>
                            <m:t>𝑟</m:t>
                          </m:r>
                        </m:sup>
                      </m:sSubSup>
                      <m:r>
                        <a:rPr lang="en-US" i="1">
                          <a:latin typeface="Cambria Math" panose="02040503050406030204" pitchFamily="18" charset="0"/>
                          <a:cs typeface="Times New Roman" panose="02020603050405020304" pitchFamily="18" charset="0"/>
                        </a:rPr>
                        <m:t>=</m:t>
                      </m:r>
                      <m:sSup>
                        <m:sSupPr>
                          <m:ctrlPr>
                            <a:rPr lang="en-US" i="1">
                              <a:latin typeface="Cambria Math" panose="02040503050406030204" pitchFamily="18" charset="0"/>
                              <a:cs typeface="Times New Roman" panose="02020603050405020304" pitchFamily="18" charset="0"/>
                            </a:rPr>
                          </m:ctrlPr>
                        </m:sSupPr>
                        <m:e>
                          <m:r>
                            <a:rPr lang="en-US" b="1" i="1">
                              <a:latin typeface="Cambria Math" panose="02040503050406030204" pitchFamily="18" charset="0"/>
                              <a:cs typeface="Times New Roman" panose="02020603050405020304" pitchFamily="18" charset="0"/>
                            </a:rPr>
                            <m:t>𝐫</m:t>
                          </m:r>
                        </m:e>
                        <m:sup>
                          <m:r>
                            <a:rPr lang="en-US" b="1" i="1">
                              <a:latin typeface="Cambria Math" panose="02040503050406030204" pitchFamily="18" charset="0"/>
                              <a:cs typeface="Times New Roman" panose="02020603050405020304" pitchFamily="18" charset="0"/>
                            </a:rPr>
                            <m:t>𝐫</m:t>
                          </m:r>
                        </m:sup>
                      </m:sSup>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𝛟</m:t>
                              </m:r>
                            </m:sub>
                          </m:sSub>
                        </m:num>
                        <m:den>
                          <m:r>
                            <a:rPr lang="en-US" i="1">
                              <a:latin typeface="Cambria Math" panose="02040503050406030204" pitchFamily="18" charset="0"/>
                              <a:cs typeface="Times New Roman" panose="02020603050405020304" pitchFamily="18" charset="0"/>
                            </a:rPr>
                            <m:t>𝜕𝜙</m:t>
                          </m:r>
                        </m:den>
                      </m:f>
                      <m:r>
                        <a:rPr lang="en-US" i="1">
                          <a:latin typeface="Cambria Math" panose="02040503050406030204" pitchFamily="18" charset="0"/>
                          <a:cs typeface="Times New Roman" panose="02020603050405020304" pitchFamily="18" charset="0"/>
                        </a:rPr>
                        <m:t>=</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33</m:t>
                          </m:r>
                        </m:sub>
                        <m:sup>
                          <m:r>
                            <a:rPr lang="en-US" i="1">
                              <a:latin typeface="Cambria Math" panose="02040503050406030204" pitchFamily="18" charset="0"/>
                              <a:cs typeface="Times New Roman" panose="02020603050405020304" pitchFamily="18" charset="0"/>
                            </a:rPr>
                            <m:t>1</m:t>
                          </m:r>
                        </m:sup>
                      </m:sSubSup>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 </m:t>
                      </m:r>
                      <m:sSup>
                        <m:sSupPr>
                          <m:ctrlPr>
                            <a:rPr lang="en-US" i="1">
                              <a:latin typeface="Cambria Math" panose="02040503050406030204" pitchFamily="18" charset="0"/>
                              <a:cs typeface="Times New Roman" panose="02020603050405020304" pitchFamily="18" charset="0"/>
                            </a:rPr>
                          </m:ctrlPr>
                        </m:sSupPr>
                        <m:e>
                          <m:r>
                            <m:rPr>
                              <m:sty m:val="p"/>
                            </m:rPr>
                            <a:rPr lang="en-US">
                              <a:latin typeface="Cambria Math" panose="02040503050406030204" pitchFamily="18" charset="0"/>
                              <a:cs typeface="Times New Roman" panose="02020603050405020304" pitchFamily="18" charset="0"/>
                            </a:rPr>
                            <m:t>sin</m:t>
                          </m:r>
                        </m:e>
                        <m:sup>
                          <m:r>
                            <a:rPr lang="en-US" i="1">
                              <a:latin typeface="Cambria Math" panose="02040503050406030204" pitchFamily="18" charset="0"/>
                              <a:cs typeface="Times New Roman" panose="02020603050405020304" pitchFamily="18" charset="0"/>
                            </a:rPr>
                            <m:t>2</m:t>
                          </m:r>
                        </m:sup>
                      </m:sSup>
                      <m:r>
                        <a:rPr lang="en-US" i="1">
                          <a:latin typeface="Cambria Math" panose="02040503050406030204" pitchFamily="18" charset="0"/>
                          <a:cs typeface="Times New Roman" panose="02020603050405020304" pitchFamily="18" charset="0"/>
                        </a:rPr>
                        <m:t>𝜃</m:t>
                      </m:r>
                    </m:oMath>
                  </m:oMathPara>
                </a14:m>
                <a:endParaRPr lang="en-US" dirty="0">
                  <a:effectLst/>
                </a:endParaRPr>
              </a:p>
              <a:p>
                <a:r>
                  <a:rPr lang="en-US" sz="1050" dirty="0">
                    <a:effectLst/>
                    <a:latin typeface="Times New Roman" panose="02020603050405020304" pitchFamily="18" charset="0"/>
                  </a:rPr>
                  <a:t> </a:t>
                </a:r>
                <a:endParaRPr lang="en-US" dirty="0">
                  <a:effectLst/>
                </a:endParaRPr>
              </a:p>
              <a:p>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𝜃</m:t>
                          </m:r>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𝜃</m:t>
                          </m:r>
                        </m:sub>
                      </m:sSub>
                      <m:r>
                        <a:rPr lang="en-US" i="1">
                          <a:latin typeface="Cambria Math" panose="02040503050406030204" pitchFamily="18" charset="0"/>
                          <a:cs typeface="Times New Roman" panose="02020603050405020304" pitchFamily="18" charset="0"/>
                        </a:rPr>
                        <m:t>=</m:t>
                      </m:r>
                      <m:sSub>
                        <m:sSubPr>
                          <m:ctrlPr>
                            <a:rPr lang="en-US" i="1">
                              <a:effectLst/>
                              <a:latin typeface="Cambria Math" panose="02040503050406030204" pitchFamily="18" charset="0"/>
                              <a:cs typeface="Times New Roman" panose="02020603050405020304" pitchFamily="18" charset="0"/>
                            </a:rPr>
                          </m:ctrlPr>
                        </m:sSubPr>
                        <m:e>
                          <m:r>
                            <a:rPr lang="en-US" b="1" i="1">
                              <a:effectLst/>
                              <a:latin typeface="Cambria Math" panose="02040503050406030204" pitchFamily="18" charset="0"/>
                              <a:cs typeface="Times New Roman" panose="02020603050405020304" pitchFamily="18" charset="0"/>
                            </a:rPr>
                            <m:t>𝐫</m:t>
                          </m:r>
                        </m:e>
                        <m:sub>
                          <m:r>
                            <a:rPr lang="en-US" b="1" i="1">
                              <a:effectLst/>
                              <a:latin typeface="Cambria Math" panose="02040503050406030204" pitchFamily="18" charset="0"/>
                              <a:cs typeface="Times New Roman" panose="02020603050405020304" pitchFamily="18" charset="0"/>
                            </a:rPr>
                            <m:t>𝛉</m:t>
                          </m:r>
                        </m:sub>
                      </m:sSub>
                      <m:r>
                        <a:rPr lang="en-US" i="1">
                          <a:effectLst/>
                          <a:latin typeface="Cambria Math" panose="02040503050406030204" pitchFamily="18" charset="0"/>
                          <a:cs typeface="Times New Roman" panose="02020603050405020304" pitchFamily="18" charset="0"/>
                        </a:rPr>
                        <m:t>∙</m:t>
                      </m:r>
                      <m:f>
                        <m:fPr>
                          <m:ctrlPr>
                            <a:rPr lang="en-US" i="1">
                              <a:effectLst/>
                              <a:latin typeface="Cambria Math" panose="02040503050406030204" pitchFamily="18" charset="0"/>
                              <a:cs typeface="Times New Roman" panose="02020603050405020304" pitchFamily="18" charset="0"/>
                            </a:rPr>
                          </m:ctrlPr>
                        </m:fPr>
                        <m:num>
                          <m:r>
                            <a:rPr lang="en-US" i="1">
                              <a:effectLst/>
                              <a:latin typeface="Cambria Math" panose="02040503050406030204" pitchFamily="18" charset="0"/>
                              <a:cs typeface="Times New Roman" panose="02020603050405020304" pitchFamily="18" charset="0"/>
                            </a:rPr>
                            <m:t>𝜕</m:t>
                          </m:r>
                          <m:sSub>
                            <m:sSubPr>
                              <m:ctrlPr>
                                <a:rPr lang="en-US" i="1">
                                  <a:effectLst/>
                                  <a:latin typeface="Cambria Math" panose="02040503050406030204" pitchFamily="18" charset="0"/>
                                  <a:cs typeface="Times New Roman" panose="02020603050405020304" pitchFamily="18" charset="0"/>
                                </a:rPr>
                              </m:ctrlPr>
                            </m:sSubPr>
                            <m:e>
                              <m:r>
                                <a:rPr lang="en-US" b="1" i="1">
                                  <a:effectLst/>
                                  <a:latin typeface="Cambria Math" panose="02040503050406030204" pitchFamily="18" charset="0"/>
                                  <a:cs typeface="Times New Roman" panose="02020603050405020304" pitchFamily="18" charset="0"/>
                                </a:rPr>
                                <m:t>𝐫</m:t>
                              </m:r>
                            </m:e>
                            <m:sub>
                              <m:r>
                                <a:rPr lang="en-US" b="1" i="1">
                                  <a:effectLst/>
                                  <a:latin typeface="Cambria Math" panose="02040503050406030204" pitchFamily="18" charset="0"/>
                                  <a:cs typeface="Times New Roman" panose="02020603050405020304" pitchFamily="18" charset="0"/>
                                </a:rPr>
                                <m:t>𝐫</m:t>
                              </m:r>
                            </m:sub>
                          </m:sSub>
                        </m:num>
                        <m:den>
                          <m:r>
                            <a:rPr lang="en-US" i="1">
                              <a:effectLst/>
                              <a:latin typeface="Cambria Math" panose="02040503050406030204" pitchFamily="18" charset="0"/>
                              <a:cs typeface="Times New Roman" panose="02020603050405020304" pitchFamily="18" charset="0"/>
                            </a:rPr>
                            <m:t>𝜕𝜃</m:t>
                          </m:r>
                        </m:den>
                      </m:f>
                      <m:r>
                        <a:rPr lang="en-US" i="1">
                          <a:effectLst/>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𝜃</m:t>
                          </m:r>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𝜃</m:t>
                          </m:r>
                          <m:r>
                            <a:rPr lang="en-US" i="1">
                              <a:latin typeface="Cambria Math" panose="02040503050406030204" pitchFamily="18" charset="0"/>
                              <a:cs typeface="Times New Roman" panose="02020603050405020304" pitchFamily="18" charset="0"/>
                            </a:rPr>
                            <m:t>𝑟</m:t>
                          </m:r>
                        </m:sub>
                      </m:sSub>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𝑟</m:t>
                      </m:r>
                      <m:r>
                        <a:rPr lang="en-US" b="0" i="1" smtClean="0">
                          <a:latin typeface="Cambria Math" panose="02040503050406030204" pitchFamily="18" charset="0"/>
                          <a:cs typeface="Times New Roman" panose="02020603050405020304" pitchFamily="18" charset="0"/>
                        </a:rPr>
                        <m:t>                                            </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𝜃</m:t>
                          </m:r>
                        </m:sub>
                        <m:sup>
                          <m:r>
                            <a:rPr lang="en-US" i="1">
                              <a:latin typeface="Cambria Math" panose="02040503050406030204" pitchFamily="18" charset="0"/>
                              <a:cs typeface="Times New Roman" panose="02020603050405020304" pitchFamily="18" charset="0"/>
                            </a:rPr>
                            <m:t>𝜃</m:t>
                          </m:r>
                        </m:sup>
                      </m:sSubSup>
                      <m:r>
                        <a:rPr lang="en-US" i="1">
                          <a:latin typeface="Cambria Math" panose="02040503050406030204" pitchFamily="18" charset="0"/>
                          <a:cs typeface="Times New Roman" panose="02020603050405020304" pitchFamily="18" charset="0"/>
                        </a:rPr>
                        <m:t>=</m:t>
                      </m:r>
                      <m:sSup>
                        <m:sSupPr>
                          <m:ctrlPr>
                            <a:rPr lang="en-US" i="1">
                              <a:latin typeface="Cambria Math" panose="02040503050406030204" pitchFamily="18" charset="0"/>
                              <a:cs typeface="Times New Roman" panose="02020603050405020304" pitchFamily="18" charset="0"/>
                            </a:rPr>
                          </m:ctrlPr>
                        </m:sSupPr>
                        <m:e>
                          <m:r>
                            <a:rPr lang="en-US" b="1" i="1">
                              <a:latin typeface="Cambria Math" panose="02040503050406030204" pitchFamily="18" charset="0"/>
                              <a:cs typeface="Times New Roman" panose="02020603050405020304" pitchFamily="18" charset="0"/>
                            </a:rPr>
                            <m:t>𝐫</m:t>
                          </m:r>
                        </m:e>
                        <m:sup>
                          <m:r>
                            <a:rPr lang="en-US" b="1" i="1">
                              <a:latin typeface="Cambria Math" panose="02040503050406030204" pitchFamily="18" charset="0"/>
                              <a:cs typeface="Times New Roman" panose="02020603050405020304" pitchFamily="18" charset="0"/>
                            </a:rPr>
                            <m:t>𝛉</m:t>
                          </m:r>
                        </m:sup>
                      </m:sSup>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𝐫</m:t>
                              </m:r>
                            </m:sub>
                          </m:sSub>
                        </m:num>
                        <m:den>
                          <m:r>
                            <a:rPr lang="en-US" i="1">
                              <a:latin typeface="Cambria Math" panose="02040503050406030204" pitchFamily="18" charset="0"/>
                              <a:cs typeface="Times New Roman" panose="02020603050405020304" pitchFamily="18" charset="0"/>
                            </a:rPr>
                            <m:t>𝜕𝜃</m:t>
                          </m:r>
                        </m:den>
                      </m:f>
                      <m:r>
                        <a:rPr lang="en-US" i="1">
                          <a:latin typeface="Cambria Math" panose="02040503050406030204" pitchFamily="18" charset="0"/>
                          <a:cs typeface="Times New Roman" panose="02020603050405020304" pitchFamily="18" charset="0"/>
                        </a:rPr>
                        <m:t>=</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𝜃</m:t>
                          </m:r>
                          <m:r>
                            <a:rPr lang="en-US" i="1">
                              <a:latin typeface="Cambria Math" panose="02040503050406030204" pitchFamily="18" charset="0"/>
                              <a:cs typeface="Times New Roman" panose="02020603050405020304" pitchFamily="18" charset="0"/>
                            </a:rPr>
                            <m:t>𝑟</m:t>
                          </m:r>
                        </m:sub>
                        <m:sup>
                          <m:r>
                            <a:rPr lang="en-US" i="1">
                              <a:latin typeface="Cambria Math" panose="02040503050406030204" pitchFamily="18" charset="0"/>
                              <a:cs typeface="Times New Roman" panose="02020603050405020304" pitchFamily="18" charset="0"/>
                            </a:rPr>
                            <m:t>𝜃</m:t>
                          </m:r>
                        </m:sup>
                      </m:sSubSup>
                      <m:r>
                        <a:rPr lang="en-US" i="1">
                          <a:latin typeface="Cambria Math" panose="02040503050406030204" pitchFamily="18" charset="0"/>
                          <a:cs typeface="Times New Roman" panose="02020603050405020304" pitchFamily="18" charset="0"/>
                        </a:rPr>
                        <m:t>=</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12</m:t>
                          </m:r>
                        </m:sub>
                        <m:sup>
                          <m:r>
                            <a:rPr lang="en-US" i="1">
                              <a:latin typeface="Cambria Math" panose="02040503050406030204" pitchFamily="18" charset="0"/>
                              <a:cs typeface="Times New Roman" panose="02020603050405020304" pitchFamily="18" charset="0"/>
                            </a:rPr>
                            <m:t>2</m:t>
                          </m:r>
                        </m:sup>
                      </m:sSubSup>
                      <m:r>
                        <a:rPr lang="en-US" i="1">
                          <a:latin typeface="Cambria Math" panose="02040503050406030204" pitchFamily="18" charset="0"/>
                          <a:cs typeface="Times New Roman" panose="02020603050405020304" pitchFamily="18" charset="0"/>
                        </a:rPr>
                        <m:t>=</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21</m:t>
                          </m:r>
                        </m:sub>
                        <m:sup>
                          <m:r>
                            <a:rPr lang="en-US" i="1">
                              <a:latin typeface="Cambria Math" panose="02040503050406030204" pitchFamily="18" charset="0"/>
                              <a:cs typeface="Times New Roman" panose="02020603050405020304" pitchFamily="18" charset="0"/>
                            </a:rPr>
                            <m:t>2</m:t>
                          </m:r>
                        </m:sup>
                      </m:sSubSup>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m:t>
                          </m:r>
                        </m:num>
                        <m:den>
                          <m:r>
                            <a:rPr lang="en-US" i="1">
                              <a:latin typeface="Cambria Math" panose="02040503050406030204" pitchFamily="18" charset="0"/>
                              <a:cs typeface="Times New Roman" panose="02020603050405020304" pitchFamily="18" charset="0"/>
                            </a:rPr>
                            <m:t>𝑟</m:t>
                          </m:r>
                        </m:den>
                      </m:f>
                    </m:oMath>
                  </m:oMathPara>
                </a14:m>
                <a:endParaRPr lang="en-US" dirty="0">
                  <a:effectLst/>
                </a:endParaRPr>
              </a:p>
              <a:p>
                <a:r>
                  <a:rPr lang="en-US" sz="1050" dirty="0">
                    <a:effectLst/>
                    <a:latin typeface="Times New Roman" panose="02020603050405020304" pitchFamily="18" charset="0"/>
                  </a:rPr>
                  <a:t> </a:t>
                </a:r>
                <a:endParaRPr lang="en-US" dirty="0">
                  <a:effectLst/>
                </a:endParaRPr>
              </a:p>
              <a:p>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𝜃</m:t>
                          </m:r>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𝜙𝜙</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𝛉</m:t>
                          </m:r>
                        </m:sub>
                      </m:sSub>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𝛟</m:t>
                              </m:r>
                            </m:sub>
                          </m:sSub>
                        </m:num>
                        <m:den>
                          <m:r>
                            <a:rPr lang="en-US" i="1">
                              <a:latin typeface="Cambria Math" panose="02040503050406030204" pitchFamily="18" charset="0"/>
                              <a:cs typeface="Times New Roman" panose="02020603050405020304" pitchFamily="18" charset="0"/>
                            </a:rPr>
                            <m:t>𝜕𝜙</m:t>
                          </m:r>
                        </m:den>
                      </m:f>
                      <m:r>
                        <a:rPr lang="en-US" i="1">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pPr>
                        <m:e>
                          <m:r>
                            <a:rPr lang="en-US" i="1">
                              <a:latin typeface="Cambria Math" panose="02040503050406030204" pitchFamily="18" charset="0"/>
                              <a:ea typeface="Times New Roman" panose="02020603050405020304" pitchFamily="18" charset="0"/>
                              <a:cs typeface="Times New Roman" panose="02020603050405020304" pitchFamily="18" charset="0"/>
                            </a:rPr>
                            <m:t>𝑟</m:t>
                          </m:r>
                        </m:e>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p>
                      <m:func>
                        <m:funcPr>
                          <m:ctrlPr>
                            <a:rPr lang="en-US" i="1">
                              <a:latin typeface="Cambria Math" panose="02040503050406030204" pitchFamily="18" charset="0"/>
                              <a:ea typeface="Times New Roman" panose="02020603050405020304" pitchFamily="18" charset="0"/>
                              <a:cs typeface="Times New Roman" panose="02020603050405020304" pitchFamily="18" charset="0"/>
                            </a:rPr>
                          </m:ctrlPr>
                        </m:funcPr>
                        <m:fName>
                          <m:r>
                            <m:rPr>
                              <m:sty m:val="p"/>
                            </m:rPr>
                            <a:rPr lang="en-US">
                              <a:latin typeface="Cambria Math" panose="02040503050406030204" pitchFamily="18" charset="0"/>
                              <a:cs typeface="Times New Roman" panose="02020603050405020304" pitchFamily="18" charset="0"/>
                            </a:rPr>
                            <m:t>cos</m:t>
                          </m:r>
                        </m:fName>
                        <m:e>
                          <m:r>
                            <a:rPr lang="en-US" i="1">
                              <a:latin typeface="Cambria Math" panose="02040503050406030204" pitchFamily="18" charset="0"/>
                              <a:ea typeface="Times New Roman" panose="02020603050405020304" pitchFamily="18" charset="0"/>
                              <a:cs typeface="Times New Roman" panose="02020603050405020304" pitchFamily="18" charset="0"/>
                            </a:rPr>
                            <m:t>𝜃</m:t>
                          </m:r>
                        </m:e>
                      </m:func>
                      <m:func>
                        <m:funcPr>
                          <m:ctrlPr>
                            <a:rPr lang="en-US" i="1">
                              <a:latin typeface="Cambria Math" panose="02040503050406030204" pitchFamily="18" charset="0"/>
                              <a:ea typeface="Times New Roman" panose="02020603050405020304" pitchFamily="18" charset="0"/>
                              <a:cs typeface="Times New Roman" panose="02020603050405020304" pitchFamily="18" charset="0"/>
                            </a:rPr>
                          </m:ctrlPr>
                        </m:funcPr>
                        <m:fName>
                          <m:r>
                            <m:rPr>
                              <m:sty m:val="p"/>
                            </m:rPr>
                            <a:rPr lang="en-US">
                              <a:latin typeface="Cambria Math" panose="02040503050406030204" pitchFamily="18" charset="0"/>
                              <a:cs typeface="Times New Roman" panose="02020603050405020304" pitchFamily="18" charset="0"/>
                            </a:rPr>
                            <m:t>sin</m:t>
                          </m:r>
                        </m:fName>
                        <m:e>
                          <m:r>
                            <a:rPr lang="en-US" i="1">
                              <a:latin typeface="Cambria Math" panose="02040503050406030204" pitchFamily="18" charset="0"/>
                              <a:ea typeface="Times New Roman" panose="02020603050405020304" pitchFamily="18" charset="0"/>
                              <a:cs typeface="Times New Roman" panose="02020603050405020304" pitchFamily="18" charset="0"/>
                            </a:rPr>
                            <m:t>𝜃</m:t>
                          </m:r>
                        </m:e>
                      </m:func>
                      <m:r>
                        <a:rPr lang="en-US" b="0" i="1" smtClean="0">
                          <a:latin typeface="Cambria Math" panose="02040503050406030204" pitchFamily="18" charset="0"/>
                          <a:ea typeface="Times New Roman" panose="02020603050405020304" pitchFamily="18" charset="0"/>
                          <a:cs typeface="Times New Roman" panose="02020603050405020304" pitchFamily="18" charset="0"/>
                        </a:rPr>
                        <m:t>                              </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𝜙𝜙</m:t>
                          </m:r>
                        </m:sub>
                        <m:sup>
                          <m:r>
                            <a:rPr lang="en-US" i="1">
                              <a:latin typeface="Cambria Math" panose="02040503050406030204" pitchFamily="18" charset="0"/>
                              <a:cs typeface="Times New Roman" panose="02020603050405020304" pitchFamily="18" charset="0"/>
                            </a:rPr>
                            <m:t>𝜃</m:t>
                          </m:r>
                        </m:sup>
                      </m:sSubSup>
                      <m:r>
                        <a:rPr lang="en-US" i="1">
                          <a:latin typeface="Cambria Math" panose="02040503050406030204" pitchFamily="18" charset="0"/>
                          <a:cs typeface="Times New Roman" panose="02020603050405020304" pitchFamily="18" charset="0"/>
                        </a:rPr>
                        <m:t>=</m:t>
                      </m:r>
                      <m:sSup>
                        <m:sSupPr>
                          <m:ctrlPr>
                            <a:rPr lang="en-US" i="1">
                              <a:latin typeface="Cambria Math" panose="02040503050406030204" pitchFamily="18" charset="0"/>
                              <a:cs typeface="Times New Roman" panose="02020603050405020304" pitchFamily="18" charset="0"/>
                            </a:rPr>
                          </m:ctrlPr>
                        </m:sSupPr>
                        <m:e>
                          <m:r>
                            <a:rPr lang="en-US" b="1" i="1">
                              <a:latin typeface="Cambria Math" panose="02040503050406030204" pitchFamily="18" charset="0"/>
                              <a:cs typeface="Times New Roman" panose="02020603050405020304" pitchFamily="18" charset="0"/>
                            </a:rPr>
                            <m:t>𝐫</m:t>
                          </m:r>
                        </m:e>
                        <m:sup>
                          <m:r>
                            <a:rPr lang="en-US" b="1" i="1">
                              <a:latin typeface="Cambria Math" panose="02040503050406030204" pitchFamily="18" charset="0"/>
                              <a:cs typeface="Times New Roman" panose="02020603050405020304" pitchFamily="18" charset="0"/>
                            </a:rPr>
                            <m:t>𝛉</m:t>
                          </m:r>
                        </m:sup>
                      </m:sSup>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𝛟</m:t>
                              </m:r>
                            </m:sub>
                          </m:sSub>
                        </m:num>
                        <m:den>
                          <m:r>
                            <a:rPr lang="en-US" i="1">
                              <a:latin typeface="Cambria Math" panose="02040503050406030204" pitchFamily="18" charset="0"/>
                              <a:cs typeface="Times New Roman" panose="02020603050405020304" pitchFamily="18" charset="0"/>
                            </a:rPr>
                            <m:t>𝜕𝜙</m:t>
                          </m:r>
                        </m:den>
                      </m:f>
                      <m:r>
                        <a:rPr lang="en-US" i="1">
                          <a:latin typeface="Cambria Math" panose="02040503050406030204" pitchFamily="18" charset="0"/>
                          <a:cs typeface="Times New Roman" panose="02020603050405020304" pitchFamily="18" charset="0"/>
                        </a:rPr>
                        <m:t>=</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33</m:t>
                          </m:r>
                        </m:sub>
                        <m:sup>
                          <m:r>
                            <a:rPr lang="en-US" i="1">
                              <a:latin typeface="Cambria Math" panose="02040503050406030204" pitchFamily="18" charset="0"/>
                              <a:cs typeface="Times New Roman" panose="02020603050405020304" pitchFamily="18" charset="0"/>
                            </a:rPr>
                            <m:t>2</m:t>
                          </m:r>
                        </m:sup>
                      </m:sSubSup>
                      <m:r>
                        <a:rPr lang="en-US" i="1">
                          <a:latin typeface="Cambria Math" panose="02040503050406030204" pitchFamily="18" charset="0"/>
                          <a:cs typeface="Times New Roman" panose="02020603050405020304" pitchFamily="18" charset="0"/>
                        </a:rPr>
                        <m:t>=−</m:t>
                      </m:r>
                      <m:func>
                        <m:funcPr>
                          <m:ctrlPr>
                            <a:rPr lang="en-US" i="1">
                              <a:latin typeface="Cambria Math" panose="02040503050406030204" pitchFamily="18" charset="0"/>
                              <a:cs typeface="Times New Roman" panose="02020603050405020304" pitchFamily="18" charset="0"/>
                            </a:rPr>
                          </m:ctrlPr>
                        </m:funcPr>
                        <m:fName>
                          <m:r>
                            <m:rPr>
                              <m:sty m:val="p"/>
                            </m:rPr>
                            <a:rPr lang="en-US">
                              <a:latin typeface="Cambria Math" panose="02040503050406030204" pitchFamily="18" charset="0"/>
                              <a:cs typeface="Times New Roman" panose="02020603050405020304" pitchFamily="18" charset="0"/>
                            </a:rPr>
                            <m:t>cos</m:t>
                          </m:r>
                        </m:fName>
                        <m:e>
                          <m:r>
                            <a:rPr lang="en-US" i="1">
                              <a:latin typeface="Cambria Math" panose="02040503050406030204" pitchFamily="18" charset="0"/>
                              <a:cs typeface="Times New Roman" panose="02020603050405020304" pitchFamily="18" charset="0"/>
                            </a:rPr>
                            <m:t>𝜃</m:t>
                          </m:r>
                        </m:e>
                      </m:func>
                      <m:func>
                        <m:funcPr>
                          <m:ctrlPr>
                            <a:rPr lang="en-US" i="1">
                              <a:latin typeface="Cambria Math" panose="02040503050406030204" pitchFamily="18" charset="0"/>
                              <a:cs typeface="Times New Roman" panose="02020603050405020304" pitchFamily="18" charset="0"/>
                            </a:rPr>
                          </m:ctrlPr>
                        </m:funcPr>
                        <m:fName>
                          <m:r>
                            <m:rPr>
                              <m:sty m:val="p"/>
                            </m:rPr>
                            <a:rPr lang="en-US">
                              <a:latin typeface="Cambria Math" panose="02040503050406030204" pitchFamily="18" charset="0"/>
                              <a:cs typeface="Times New Roman" panose="02020603050405020304" pitchFamily="18" charset="0"/>
                            </a:rPr>
                            <m:t>sin</m:t>
                          </m:r>
                        </m:fName>
                        <m:e>
                          <m:r>
                            <a:rPr lang="en-US" i="1">
                              <a:latin typeface="Cambria Math" panose="02040503050406030204" pitchFamily="18" charset="0"/>
                              <a:cs typeface="Times New Roman" panose="02020603050405020304" pitchFamily="18" charset="0"/>
                            </a:rPr>
                            <m:t>𝜃</m:t>
                          </m:r>
                        </m:e>
                      </m:func>
                    </m:oMath>
                  </m:oMathPara>
                </a14:m>
                <a:endParaRPr lang="en-US" dirty="0">
                  <a:effectLst/>
                </a:endParaRPr>
              </a:p>
              <a:p>
                <a:r>
                  <a:rPr lang="en-US" sz="1050" dirty="0">
                    <a:effectLst/>
                    <a:latin typeface="Times New Roman" panose="02020603050405020304" pitchFamily="18" charset="0"/>
                  </a:rPr>
                  <a:t> </a:t>
                </a:r>
                <a:endParaRPr lang="en-US" dirty="0">
                  <a:effectLst/>
                </a:endParaRPr>
              </a:p>
              <a:p>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𝜙</m:t>
                          </m:r>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𝜙</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𝛟</m:t>
                          </m:r>
                        </m:sub>
                      </m:sSub>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𝐫</m:t>
                              </m:r>
                            </m:sub>
                          </m:sSub>
                        </m:num>
                        <m:den>
                          <m:r>
                            <a:rPr lang="en-US" i="1">
                              <a:latin typeface="Cambria Math" panose="02040503050406030204" pitchFamily="18" charset="0"/>
                              <a:cs typeface="Times New Roman" panose="02020603050405020304" pitchFamily="18" charset="0"/>
                            </a:rPr>
                            <m:t>𝜕𝜙</m:t>
                          </m:r>
                        </m:den>
                      </m:f>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𝜙</m:t>
                          </m:r>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𝜙</m:t>
                          </m:r>
                          <m:r>
                            <a:rPr lang="en-US" i="1">
                              <a:latin typeface="Cambria Math" panose="02040503050406030204" pitchFamily="18" charset="0"/>
                              <a:cs typeface="Times New Roman" panose="02020603050405020304" pitchFamily="18" charset="0"/>
                            </a:rPr>
                            <m:t>𝑟</m:t>
                          </m:r>
                        </m:sub>
                      </m:sSub>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 </m:t>
                      </m:r>
                      <m:sSup>
                        <m:sSupPr>
                          <m:ctrlPr>
                            <a:rPr lang="en-US" i="1">
                              <a:latin typeface="Cambria Math" panose="02040503050406030204" pitchFamily="18" charset="0"/>
                              <a:cs typeface="Times New Roman" panose="02020603050405020304" pitchFamily="18" charset="0"/>
                            </a:rPr>
                          </m:ctrlPr>
                        </m:sSupPr>
                        <m:e>
                          <m:r>
                            <m:rPr>
                              <m:sty m:val="p"/>
                            </m:rPr>
                            <a:rPr lang="en-US">
                              <a:latin typeface="Cambria Math" panose="02040503050406030204" pitchFamily="18" charset="0"/>
                              <a:cs typeface="Times New Roman" panose="02020603050405020304" pitchFamily="18" charset="0"/>
                            </a:rPr>
                            <m:t>sin</m:t>
                          </m:r>
                        </m:e>
                        <m:sup>
                          <m:r>
                            <a:rPr lang="en-US" i="1">
                              <a:latin typeface="Cambria Math" panose="02040503050406030204" pitchFamily="18" charset="0"/>
                              <a:cs typeface="Times New Roman" panose="02020603050405020304" pitchFamily="18" charset="0"/>
                            </a:rPr>
                            <m:t>2</m:t>
                          </m:r>
                        </m:sup>
                      </m:sSup>
                      <m:r>
                        <a:rPr lang="en-US" i="1">
                          <a:latin typeface="Cambria Math" panose="02040503050406030204" pitchFamily="18" charset="0"/>
                          <a:cs typeface="Times New Roman" panose="02020603050405020304" pitchFamily="18" charset="0"/>
                        </a:rPr>
                        <m:t>𝜃</m:t>
                      </m:r>
                      <m:r>
                        <a:rPr lang="en-US" b="0" i="1" smtClean="0">
                          <a:latin typeface="Cambria Math" panose="02040503050406030204" pitchFamily="18" charset="0"/>
                          <a:cs typeface="Times New Roman" panose="02020603050405020304" pitchFamily="18" charset="0"/>
                        </a:rPr>
                        <m:t>                              </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𝜙</m:t>
                          </m:r>
                        </m:sub>
                        <m:sup>
                          <m:r>
                            <a:rPr lang="en-US" i="1">
                              <a:latin typeface="Cambria Math" panose="02040503050406030204" pitchFamily="18" charset="0"/>
                              <a:cs typeface="Times New Roman" panose="02020603050405020304" pitchFamily="18" charset="0"/>
                            </a:rPr>
                            <m:t>𝜙</m:t>
                          </m:r>
                        </m:sup>
                      </m:sSubSup>
                      <m:r>
                        <a:rPr lang="en-US" i="1">
                          <a:latin typeface="Cambria Math" panose="02040503050406030204" pitchFamily="18" charset="0"/>
                          <a:cs typeface="Times New Roman" panose="02020603050405020304" pitchFamily="18" charset="0"/>
                        </a:rPr>
                        <m:t>=</m:t>
                      </m:r>
                      <m:sSup>
                        <m:sSupPr>
                          <m:ctrlPr>
                            <a:rPr lang="en-US" i="1">
                              <a:latin typeface="Cambria Math" panose="02040503050406030204" pitchFamily="18" charset="0"/>
                              <a:cs typeface="Times New Roman" panose="02020603050405020304" pitchFamily="18" charset="0"/>
                            </a:rPr>
                          </m:ctrlPr>
                        </m:sSupPr>
                        <m:e>
                          <m:r>
                            <a:rPr lang="en-US" b="1" i="1">
                              <a:latin typeface="Cambria Math" panose="02040503050406030204" pitchFamily="18" charset="0"/>
                              <a:cs typeface="Times New Roman" panose="02020603050405020304" pitchFamily="18" charset="0"/>
                            </a:rPr>
                            <m:t>𝐫</m:t>
                          </m:r>
                        </m:e>
                        <m:sup>
                          <m:r>
                            <a:rPr lang="en-US" b="1" i="1">
                              <a:latin typeface="Cambria Math" panose="02040503050406030204" pitchFamily="18" charset="0"/>
                              <a:cs typeface="Times New Roman" panose="02020603050405020304" pitchFamily="18" charset="0"/>
                            </a:rPr>
                            <m:t>𝛟</m:t>
                          </m:r>
                        </m:sup>
                      </m:sSup>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𝐫</m:t>
                              </m:r>
                            </m:sub>
                          </m:sSub>
                        </m:num>
                        <m:den>
                          <m:r>
                            <a:rPr lang="en-US" i="1">
                              <a:latin typeface="Cambria Math" panose="02040503050406030204" pitchFamily="18" charset="0"/>
                              <a:cs typeface="Times New Roman" panose="02020603050405020304" pitchFamily="18" charset="0"/>
                            </a:rPr>
                            <m:t>𝜕𝜙</m:t>
                          </m:r>
                        </m:den>
                      </m:f>
                      <m:r>
                        <a:rPr lang="en-US" i="1">
                          <a:latin typeface="Cambria Math" panose="02040503050406030204" pitchFamily="18" charset="0"/>
                          <a:cs typeface="Times New Roman" panose="02020603050405020304" pitchFamily="18" charset="0"/>
                        </a:rPr>
                        <m:t>=</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𝜙</m:t>
                          </m:r>
                          <m:r>
                            <a:rPr lang="en-US" i="1">
                              <a:latin typeface="Cambria Math" panose="02040503050406030204" pitchFamily="18" charset="0"/>
                              <a:cs typeface="Times New Roman" panose="02020603050405020304" pitchFamily="18" charset="0"/>
                            </a:rPr>
                            <m:t>𝑟</m:t>
                          </m:r>
                        </m:sub>
                        <m:sup>
                          <m:r>
                            <a:rPr lang="en-US" i="1">
                              <a:latin typeface="Cambria Math" panose="02040503050406030204" pitchFamily="18" charset="0"/>
                              <a:cs typeface="Times New Roman" panose="02020603050405020304" pitchFamily="18" charset="0"/>
                            </a:rPr>
                            <m:t>𝜙</m:t>
                          </m:r>
                        </m:sup>
                      </m:sSubSup>
                      <m:r>
                        <a:rPr lang="en-US" i="1">
                          <a:latin typeface="Cambria Math" panose="02040503050406030204" pitchFamily="18" charset="0"/>
                          <a:cs typeface="Times New Roman" panose="02020603050405020304" pitchFamily="18" charset="0"/>
                        </a:rPr>
                        <m:t>=</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13</m:t>
                          </m:r>
                        </m:sub>
                        <m:sup>
                          <m:r>
                            <a:rPr lang="en-US" i="1">
                              <a:latin typeface="Cambria Math" panose="02040503050406030204" pitchFamily="18" charset="0"/>
                              <a:cs typeface="Times New Roman" panose="02020603050405020304" pitchFamily="18" charset="0"/>
                            </a:rPr>
                            <m:t>3</m:t>
                          </m:r>
                        </m:sup>
                      </m:sSubSup>
                      <m:r>
                        <a:rPr lang="en-US" i="1">
                          <a:latin typeface="Cambria Math" panose="02040503050406030204" pitchFamily="18" charset="0"/>
                          <a:cs typeface="Times New Roman" panose="02020603050405020304" pitchFamily="18" charset="0"/>
                        </a:rPr>
                        <m:t>=</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cs typeface="Times New Roman" panose="02020603050405020304" pitchFamily="18" charset="0"/>
                            </a:rPr>
                            <m:t>Γ</m:t>
                          </m:r>
                        </m:e>
                        <m:sub>
                          <m:r>
                            <a:rPr lang="en-US" i="1">
                              <a:latin typeface="Cambria Math" panose="02040503050406030204" pitchFamily="18" charset="0"/>
                              <a:cs typeface="Times New Roman" panose="02020603050405020304" pitchFamily="18" charset="0"/>
                            </a:rPr>
                            <m:t>31</m:t>
                          </m:r>
                        </m:sub>
                        <m:sup>
                          <m:r>
                            <a:rPr lang="en-US" i="1">
                              <a:latin typeface="Cambria Math" panose="02040503050406030204" pitchFamily="18" charset="0"/>
                              <a:cs typeface="Times New Roman" panose="02020603050405020304" pitchFamily="18" charset="0"/>
                            </a:rPr>
                            <m:t>3</m:t>
                          </m:r>
                        </m:sup>
                      </m:sSubSup>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m:t>
                          </m:r>
                        </m:num>
                        <m:den>
                          <m:r>
                            <a:rPr lang="en-US" i="1">
                              <a:latin typeface="Cambria Math" panose="02040503050406030204" pitchFamily="18" charset="0"/>
                              <a:cs typeface="Times New Roman" panose="02020603050405020304" pitchFamily="18" charset="0"/>
                            </a:rPr>
                            <m:t>𝑟</m:t>
                          </m:r>
                        </m:den>
                      </m:f>
                    </m:oMath>
                  </m:oMathPara>
                </a14:m>
                <a:endParaRPr lang="en-US" dirty="0">
                  <a:effectLst/>
                </a:endParaRPr>
              </a:p>
              <a:p>
                <a:r>
                  <a:rPr lang="en-US" dirty="0">
                    <a:latin typeface="Times New Roman" panose="02020603050405020304" pitchFamily="18" charset="0"/>
                    <a:ea typeface="Times New Roman" panose="02020603050405020304" pitchFamily="18" charset="0"/>
                  </a:rPr>
                  <a:t> </a:t>
                </a:r>
                <a:endParaRPr lang="en-US" dirty="0">
                  <a:effectLst/>
                </a:endParaRPr>
              </a:p>
              <a:p>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ea typeface="Calibri" panose="020F0502020204030204" pitchFamily="34" charset="0"/>
                              <a:cs typeface="Times New Roman" panose="02020603050405020304" pitchFamily="18" charset="0"/>
                            </a:rPr>
                            <m:t>Γ</m:t>
                          </m:r>
                        </m:e>
                        <m:sub>
                          <m:r>
                            <a:rPr lang="en-US" i="1">
                              <a:latin typeface="Cambria Math" panose="02040503050406030204" pitchFamily="18" charset="0"/>
                              <a:ea typeface="Calibri" panose="020F0502020204030204" pitchFamily="34" charset="0"/>
                              <a:cs typeface="Times New Roman" panose="02020603050405020304" pitchFamily="18" charset="0"/>
                            </a:rPr>
                            <m:t>𝜙</m:t>
                          </m:r>
                          <m:r>
                            <a:rPr lang="en-US" i="1">
                              <a:latin typeface="Cambria Math" panose="02040503050406030204" pitchFamily="18" charset="0"/>
                              <a:ea typeface="Calibri" panose="020F0502020204030204" pitchFamily="34" charset="0"/>
                              <a:cs typeface="Times New Roman" panose="02020603050405020304" pitchFamily="18" charset="0"/>
                            </a:rPr>
                            <m:t>,</m:t>
                          </m:r>
                          <m:r>
                            <a:rPr lang="en-US" i="1">
                              <a:latin typeface="Cambria Math" panose="02040503050406030204" pitchFamily="18" charset="0"/>
                              <a:ea typeface="Calibri" panose="020F0502020204030204" pitchFamily="34" charset="0"/>
                              <a:cs typeface="Times New Roman" panose="02020603050405020304" pitchFamily="18" charset="0"/>
                            </a:rPr>
                            <m:t>𝜙𝜃</m:t>
                          </m:r>
                        </m:sub>
                      </m:sSub>
                      <m:r>
                        <a:rPr lang="en-US" i="1">
                          <a:latin typeface="Cambria Math" panose="02040503050406030204" pitchFamily="18" charset="0"/>
                          <a:ea typeface="Calibri" panose="020F0502020204030204" pitchFamily="34"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sz="1600" b="1" i="1">
                              <a:latin typeface="Cambria Math" panose="02040503050406030204" pitchFamily="18" charset="0"/>
                              <a:ea typeface="Calibri" panose="020F0502020204030204" pitchFamily="34" charset="0"/>
                              <a:cs typeface="Times New Roman" panose="02020603050405020304" pitchFamily="18" charset="0"/>
                            </a:rPr>
                            <m:t>𝐫</m:t>
                          </m:r>
                        </m:e>
                        <m:sub>
                          <m:r>
                            <a:rPr lang="en-US" sz="1600" b="1" i="1">
                              <a:latin typeface="Cambria Math" panose="02040503050406030204" pitchFamily="18" charset="0"/>
                              <a:ea typeface="Calibri" panose="020F0502020204030204" pitchFamily="34" charset="0"/>
                              <a:cs typeface="Times New Roman" panose="02020603050405020304" pitchFamily="18" charset="0"/>
                            </a:rPr>
                            <m:t>𝛟</m:t>
                          </m:r>
                        </m:sub>
                      </m:sSub>
                      <m:r>
                        <a:rPr lang="en-US" sz="1600" i="1">
                          <a:latin typeface="Cambria Math" panose="02040503050406030204" pitchFamily="18" charset="0"/>
                          <a:ea typeface="Calibri" panose="020F0502020204030204" pitchFamily="34"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ea typeface="Calibri" panose="020F0502020204030204" pitchFamily="34"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sz="1600" b="1" i="1">
                                  <a:latin typeface="Cambria Math" panose="02040503050406030204" pitchFamily="18" charset="0"/>
                                  <a:ea typeface="Calibri" panose="020F0502020204030204" pitchFamily="34" charset="0"/>
                                  <a:cs typeface="Times New Roman" panose="02020603050405020304" pitchFamily="18" charset="0"/>
                                </a:rPr>
                                <m:t>𝐫</m:t>
                              </m:r>
                            </m:e>
                            <m:sub>
                              <m:r>
                                <a:rPr lang="en-US" sz="1600" b="1" i="1">
                                  <a:latin typeface="Cambria Math" panose="02040503050406030204" pitchFamily="18" charset="0"/>
                                  <a:ea typeface="Calibri" panose="020F0502020204030204" pitchFamily="34" charset="0"/>
                                  <a:cs typeface="Times New Roman" panose="02020603050405020304" pitchFamily="18" charset="0"/>
                                </a:rPr>
                                <m:t>𝛟</m:t>
                              </m:r>
                            </m:sub>
                          </m:sSub>
                        </m:num>
                        <m:den>
                          <m:r>
                            <a:rPr lang="en-US" sz="1600" i="1">
                              <a:latin typeface="Cambria Math" panose="02040503050406030204" pitchFamily="18" charset="0"/>
                              <a:ea typeface="Calibri" panose="020F0502020204030204" pitchFamily="34" charset="0"/>
                              <a:cs typeface="Times New Roman" panose="02020603050405020304" pitchFamily="18" charset="0"/>
                            </a:rPr>
                            <m:t>𝜕𝜃</m:t>
                          </m:r>
                        </m:den>
                      </m:f>
                      <m:r>
                        <a:rPr lang="en-US" sz="1600" i="1">
                          <a:latin typeface="Cambria Math" panose="02040503050406030204" pitchFamily="18" charset="0"/>
                          <a:ea typeface="Calibri" panose="020F0502020204030204" pitchFamily="34"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ea typeface="Calibri" panose="020F0502020204030204" pitchFamily="34" charset="0"/>
                              <a:cs typeface="Times New Roman" panose="02020603050405020304" pitchFamily="18" charset="0"/>
                            </a:rPr>
                            <m:t>Γ</m:t>
                          </m:r>
                        </m:e>
                        <m:sub>
                          <m:r>
                            <a:rPr lang="en-US" i="1">
                              <a:latin typeface="Cambria Math" panose="02040503050406030204" pitchFamily="18" charset="0"/>
                              <a:ea typeface="Calibri" panose="020F0502020204030204" pitchFamily="34" charset="0"/>
                              <a:cs typeface="Times New Roman" panose="02020603050405020304" pitchFamily="18" charset="0"/>
                            </a:rPr>
                            <m:t>𝜙</m:t>
                          </m:r>
                          <m:r>
                            <a:rPr lang="en-US" i="1">
                              <a:latin typeface="Cambria Math" panose="02040503050406030204" pitchFamily="18" charset="0"/>
                              <a:ea typeface="Calibri" panose="020F0502020204030204" pitchFamily="34" charset="0"/>
                              <a:cs typeface="Times New Roman" panose="02020603050405020304" pitchFamily="18" charset="0"/>
                            </a:rPr>
                            <m:t>,</m:t>
                          </m:r>
                          <m:r>
                            <a:rPr lang="en-US" i="1">
                              <a:latin typeface="Cambria Math" panose="02040503050406030204" pitchFamily="18" charset="0"/>
                              <a:ea typeface="Calibri" panose="020F0502020204030204" pitchFamily="34" charset="0"/>
                              <a:cs typeface="Times New Roman" panose="02020603050405020304" pitchFamily="18" charset="0"/>
                            </a:rPr>
                            <m:t>𝜃𝜙</m:t>
                          </m:r>
                        </m:sub>
                      </m:sSub>
                      <m:r>
                        <a:rPr lang="en-US" i="1">
                          <a:latin typeface="Cambria Math" panose="02040503050406030204" pitchFamily="18" charset="0"/>
                          <a:ea typeface="Calibri" panose="020F0502020204030204" pitchFamily="34" charset="0"/>
                          <a:cs typeface="Times New Roman" panose="02020603050405020304" pitchFamily="18" charset="0"/>
                        </a:rPr>
                        <m:t>=</m:t>
                      </m:r>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libri" panose="020F0502020204030204" pitchFamily="34" charset="0"/>
                              <a:cs typeface="Times New Roman" panose="02020603050405020304" pitchFamily="18" charset="0"/>
                            </a:rPr>
                            <m:t>𝑟</m:t>
                          </m:r>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func>
                        <m:funcPr>
                          <m:ctrlPr>
                            <a:rPr lang="en-US" i="1">
                              <a:latin typeface="Cambria Math" panose="02040503050406030204" pitchFamily="18" charset="0"/>
                              <a:cs typeface="Times New Roman" panose="02020603050405020304" pitchFamily="18" charset="0"/>
                            </a:rPr>
                          </m:ctrlPr>
                        </m:funcPr>
                        <m:fName>
                          <m:r>
                            <m:rPr>
                              <m:sty m:val="p"/>
                            </m:rPr>
                            <a:rPr lang="en-US">
                              <a:latin typeface="Cambria Math" panose="02040503050406030204" pitchFamily="18" charset="0"/>
                              <a:ea typeface="Calibri" panose="020F0502020204030204" pitchFamily="34" charset="0"/>
                              <a:cs typeface="Times New Roman" panose="02020603050405020304" pitchFamily="18" charset="0"/>
                            </a:rPr>
                            <m:t>sin</m:t>
                          </m:r>
                        </m:fName>
                        <m:e>
                          <m:r>
                            <a:rPr lang="en-US" i="1">
                              <a:latin typeface="Cambria Math" panose="02040503050406030204" pitchFamily="18" charset="0"/>
                              <a:ea typeface="Calibri" panose="020F0502020204030204" pitchFamily="34" charset="0"/>
                              <a:cs typeface="Times New Roman" panose="02020603050405020304" pitchFamily="18" charset="0"/>
                            </a:rPr>
                            <m:t>𝜃</m:t>
                          </m:r>
                        </m:e>
                      </m:func>
                      <m:func>
                        <m:funcPr>
                          <m:ctrlPr>
                            <a:rPr lang="en-US" i="1">
                              <a:latin typeface="Cambria Math" panose="02040503050406030204" pitchFamily="18" charset="0"/>
                              <a:cs typeface="Times New Roman" panose="02020603050405020304" pitchFamily="18" charset="0"/>
                            </a:rPr>
                          </m:ctrlPr>
                        </m:funcPr>
                        <m:fName>
                          <m:r>
                            <m:rPr>
                              <m:sty m:val="p"/>
                            </m:rPr>
                            <a:rPr lang="en-US">
                              <a:latin typeface="Cambria Math" panose="02040503050406030204" pitchFamily="18" charset="0"/>
                              <a:ea typeface="Calibri" panose="020F0502020204030204" pitchFamily="34" charset="0"/>
                              <a:cs typeface="Times New Roman" panose="02020603050405020304" pitchFamily="18" charset="0"/>
                            </a:rPr>
                            <m:t>cos</m:t>
                          </m:r>
                        </m:fName>
                        <m:e>
                          <m:r>
                            <a:rPr lang="en-US" i="1">
                              <a:latin typeface="Cambria Math" panose="02040503050406030204" pitchFamily="18" charset="0"/>
                              <a:ea typeface="Calibri" panose="020F0502020204030204" pitchFamily="34" charset="0"/>
                              <a:cs typeface="Times New Roman" panose="02020603050405020304" pitchFamily="18" charset="0"/>
                            </a:rPr>
                            <m:t>𝜃</m:t>
                          </m:r>
                        </m:e>
                      </m:func>
                      <m:r>
                        <a:rPr lang="en-US" b="0" i="1" smtClean="0">
                          <a:latin typeface="Cambria Math" panose="02040503050406030204" pitchFamily="18" charset="0"/>
                          <a:ea typeface="Calibri" panose="020F0502020204030204" pitchFamily="34" charset="0"/>
                          <a:cs typeface="Times New Roman" panose="02020603050405020304" pitchFamily="18" charset="0"/>
                        </a:rPr>
                        <m:t>                    </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ea typeface="Calibri" panose="020F0502020204030204" pitchFamily="34" charset="0"/>
                              <a:cs typeface="Times New Roman" panose="02020603050405020304" pitchFamily="18" charset="0"/>
                            </a:rPr>
                            <m:t>Γ</m:t>
                          </m:r>
                        </m:e>
                        <m:sub>
                          <m:r>
                            <a:rPr lang="en-US" i="1">
                              <a:latin typeface="Cambria Math" panose="02040503050406030204" pitchFamily="18" charset="0"/>
                              <a:ea typeface="Calibri" panose="020F0502020204030204" pitchFamily="34" charset="0"/>
                              <a:cs typeface="Times New Roman" panose="02020603050405020304" pitchFamily="18" charset="0"/>
                            </a:rPr>
                            <m:t>𝜃𝜙</m:t>
                          </m:r>
                        </m:sub>
                        <m:sup>
                          <m:r>
                            <a:rPr lang="en-US" i="1">
                              <a:latin typeface="Cambria Math" panose="02040503050406030204" pitchFamily="18" charset="0"/>
                              <a:ea typeface="Calibri" panose="020F0502020204030204" pitchFamily="34" charset="0"/>
                              <a:cs typeface="Times New Roman" panose="02020603050405020304" pitchFamily="18" charset="0"/>
                            </a:rPr>
                            <m:t>𝜙</m:t>
                          </m:r>
                        </m:sup>
                      </m:sSubSup>
                      <m:r>
                        <a:rPr lang="en-US" i="1">
                          <a:latin typeface="Cambria Math" panose="02040503050406030204" pitchFamily="18" charset="0"/>
                          <a:ea typeface="Calibri" panose="020F0502020204030204" pitchFamily="34" charset="0"/>
                          <a:cs typeface="Times New Roman" panose="02020603050405020304" pitchFamily="18" charset="0"/>
                        </a:rPr>
                        <m:t>=</m:t>
                      </m:r>
                      <m:sSup>
                        <m:sSupPr>
                          <m:ctrlPr>
                            <a:rPr lang="en-US" i="1">
                              <a:latin typeface="Cambria Math" panose="02040503050406030204" pitchFamily="18" charset="0"/>
                              <a:cs typeface="Times New Roman" panose="02020603050405020304" pitchFamily="18" charset="0"/>
                            </a:rPr>
                          </m:ctrlPr>
                        </m:sSupPr>
                        <m:e>
                          <m:r>
                            <a:rPr lang="en-US" b="1" i="1">
                              <a:latin typeface="Cambria Math" panose="02040503050406030204" pitchFamily="18" charset="0"/>
                              <a:ea typeface="Calibri" panose="020F0502020204030204" pitchFamily="34" charset="0"/>
                              <a:cs typeface="Times New Roman" panose="02020603050405020304" pitchFamily="18" charset="0"/>
                            </a:rPr>
                            <m:t>𝐫</m:t>
                          </m:r>
                        </m:e>
                        <m:sup>
                          <m:r>
                            <a:rPr lang="en-US" b="1" i="1">
                              <a:latin typeface="Cambria Math" panose="02040503050406030204" pitchFamily="18" charset="0"/>
                              <a:ea typeface="Calibri" panose="020F0502020204030204" pitchFamily="34" charset="0"/>
                              <a:cs typeface="Times New Roman" panose="02020603050405020304" pitchFamily="18" charset="0"/>
                            </a:rPr>
                            <m:t>𝛟</m:t>
                          </m:r>
                        </m:sup>
                      </m:sSup>
                      <m:r>
                        <a:rPr lang="en-US"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a:latin typeface="Cambria Math" panose="02040503050406030204" pitchFamily="18" charset="0"/>
                              <a:ea typeface="Times New Roman" panose="02020603050405020304" pitchFamily="18" charset="0"/>
                              <a:cs typeface="Times New Roman" panose="02020603050405020304" pitchFamily="18" charset="0"/>
                            </a:rPr>
                          </m:ctrlPr>
                        </m:fPr>
                        <m:num>
                          <m:r>
                            <a:rPr lang="en-US"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a:latin typeface="Cambria Math" panose="02040503050406030204" pitchFamily="18" charset="0"/>
                                  <a:ea typeface="Times New Roman" panose="02020603050405020304" pitchFamily="18" charset="0"/>
                                  <a:cs typeface="Times New Roman" panose="02020603050405020304" pitchFamily="18" charset="0"/>
                                </a:rPr>
                                <m:t>𝐫</m:t>
                              </m:r>
                            </m:e>
                            <m:sub>
                              <m:r>
                                <a:rPr lang="en-US" b="1" i="1">
                                  <a:latin typeface="Cambria Math" panose="02040503050406030204" pitchFamily="18" charset="0"/>
                                  <a:ea typeface="Times New Roman" panose="02020603050405020304" pitchFamily="18" charset="0"/>
                                  <a:cs typeface="Times New Roman" panose="02020603050405020304" pitchFamily="18" charset="0"/>
                                </a:rPr>
                                <m:t>𝛟</m:t>
                              </m:r>
                            </m:sub>
                          </m:sSub>
                        </m:num>
                        <m:den>
                          <m:r>
                            <a:rPr lang="en-US" i="1">
                              <a:latin typeface="Cambria Math" panose="02040503050406030204" pitchFamily="18" charset="0"/>
                              <a:ea typeface="Times New Roman" panose="02020603050405020304" pitchFamily="18" charset="0"/>
                              <a:cs typeface="Times New Roman" panose="02020603050405020304" pitchFamily="18" charset="0"/>
                            </a:rPr>
                            <m:t>𝜕𝜃</m:t>
                          </m:r>
                        </m:den>
                      </m:f>
                      <m:r>
                        <a:rPr lang="en-US" i="1">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ea typeface="Calibri" panose="020F0502020204030204" pitchFamily="34" charset="0"/>
                              <a:cs typeface="Times New Roman" panose="02020603050405020304" pitchFamily="18" charset="0"/>
                            </a:rPr>
                            <m:t>Γ</m:t>
                          </m:r>
                        </m:e>
                        <m:sub>
                          <m:r>
                            <a:rPr lang="en-US" i="1">
                              <a:latin typeface="Cambria Math" panose="02040503050406030204" pitchFamily="18" charset="0"/>
                              <a:ea typeface="Calibri" panose="020F0502020204030204" pitchFamily="34" charset="0"/>
                              <a:cs typeface="Times New Roman" panose="02020603050405020304" pitchFamily="18" charset="0"/>
                            </a:rPr>
                            <m:t>𝜙𝜃</m:t>
                          </m:r>
                        </m:sub>
                        <m:sup>
                          <m:r>
                            <a:rPr lang="en-US" i="1">
                              <a:latin typeface="Cambria Math" panose="02040503050406030204" pitchFamily="18" charset="0"/>
                              <a:ea typeface="Calibri" panose="020F0502020204030204" pitchFamily="34" charset="0"/>
                              <a:cs typeface="Times New Roman" panose="02020603050405020304" pitchFamily="18" charset="0"/>
                            </a:rPr>
                            <m:t>𝜙</m:t>
                          </m:r>
                        </m:sup>
                      </m:sSubSup>
                      <m:r>
                        <a:rPr lang="en-US" i="1">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ea typeface="Calibri" panose="020F0502020204030204" pitchFamily="34" charset="0"/>
                              <a:cs typeface="Times New Roman" panose="02020603050405020304" pitchFamily="18" charset="0"/>
                            </a:rPr>
                            <m:t>Γ</m:t>
                          </m:r>
                        </m:e>
                        <m:sub>
                          <m:r>
                            <a:rPr lang="en-US" i="1">
                              <a:latin typeface="Cambria Math" panose="02040503050406030204" pitchFamily="18" charset="0"/>
                              <a:ea typeface="Calibri" panose="020F0502020204030204" pitchFamily="34" charset="0"/>
                              <a:cs typeface="Times New Roman" panose="02020603050405020304" pitchFamily="18" charset="0"/>
                            </a:rPr>
                            <m:t>23</m:t>
                          </m:r>
                        </m:sub>
                        <m:sup>
                          <m:r>
                            <a:rPr lang="en-US" i="1">
                              <a:latin typeface="Cambria Math" panose="02040503050406030204" pitchFamily="18" charset="0"/>
                              <a:ea typeface="Calibri" panose="020F0502020204030204" pitchFamily="34" charset="0"/>
                              <a:cs typeface="Times New Roman" panose="02020603050405020304" pitchFamily="18" charset="0"/>
                            </a:rPr>
                            <m:t>3</m:t>
                          </m:r>
                        </m:sup>
                      </m:sSubSup>
                      <m:r>
                        <a:rPr lang="en-US" i="1">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i="1">
                              <a:latin typeface="Cambria Math" panose="02040503050406030204" pitchFamily="18" charset="0"/>
                              <a:cs typeface="Times New Roman" panose="02020603050405020304" pitchFamily="18" charset="0"/>
                            </a:rPr>
                          </m:ctrlPr>
                        </m:sSubSupPr>
                        <m:e>
                          <m:r>
                            <m:rPr>
                              <m:sty m:val="p"/>
                            </m:rPr>
                            <a:rPr lang="en-US">
                              <a:latin typeface="Cambria Math" panose="02040503050406030204" pitchFamily="18" charset="0"/>
                              <a:ea typeface="Calibri" panose="020F0502020204030204" pitchFamily="34" charset="0"/>
                              <a:cs typeface="Times New Roman" panose="02020603050405020304" pitchFamily="18" charset="0"/>
                            </a:rPr>
                            <m:t>Γ</m:t>
                          </m:r>
                        </m:e>
                        <m:sub>
                          <m:r>
                            <a:rPr lang="en-US" i="1">
                              <a:latin typeface="Cambria Math" panose="02040503050406030204" pitchFamily="18" charset="0"/>
                              <a:ea typeface="Calibri" panose="020F0502020204030204" pitchFamily="34" charset="0"/>
                              <a:cs typeface="Times New Roman" panose="02020603050405020304" pitchFamily="18" charset="0"/>
                            </a:rPr>
                            <m:t>32</m:t>
                          </m:r>
                        </m:sub>
                        <m:sup>
                          <m:r>
                            <a:rPr lang="en-US" i="1">
                              <a:latin typeface="Cambria Math" panose="02040503050406030204" pitchFamily="18" charset="0"/>
                              <a:ea typeface="Calibri" panose="020F0502020204030204" pitchFamily="34" charset="0"/>
                              <a:cs typeface="Times New Roman" panose="02020603050405020304" pitchFamily="18" charset="0"/>
                            </a:rPr>
                            <m:t>3</m:t>
                          </m:r>
                        </m:sup>
                      </m:sSubSup>
                      <m:r>
                        <a:rPr lang="en-US" i="1">
                          <a:latin typeface="Cambria Math" panose="02040503050406030204" pitchFamily="18" charset="0"/>
                          <a:ea typeface="Times New Roman" panose="02020603050405020304" pitchFamily="18" charset="0"/>
                          <a:cs typeface="Times New Roman" panose="02020603050405020304" pitchFamily="18" charset="0"/>
                        </a:rPr>
                        <m:t>=</m:t>
                      </m:r>
                      <m:func>
                        <m:funcPr>
                          <m:ctrlPr>
                            <a:rPr lang="en-US" i="1">
                              <a:latin typeface="Cambria Math" panose="02040503050406030204" pitchFamily="18" charset="0"/>
                              <a:ea typeface="Times New Roman" panose="02020603050405020304" pitchFamily="18" charset="0"/>
                              <a:cs typeface="Times New Roman" panose="02020603050405020304" pitchFamily="18" charset="0"/>
                            </a:rPr>
                          </m:ctrlPr>
                        </m:funcPr>
                        <m:fName>
                          <m:r>
                            <m:rPr>
                              <m:sty m:val="p"/>
                            </m:rPr>
                            <a:rPr lang="en-US">
                              <a:latin typeface="Cambria Math" panose="02040503050406030204" pitchFamily="18" charset="0"/>
                              <a:ea typeface="Calibri" panose="020F0502020204030204" pitchFamily="34" charset="0"/>
                              <a:cs typeface="Times New Roman" panose="02020603050405020304" pitchFamily="18" charset="0"/>
                            </a:rPr>
                            <m:t>cot</m:t>
                          </m:r>
                        </m:fName>
                        <m:e>
                          <m:r>
                            <a:rPr lang="en-US" i="1">
                              <a:latin typeface="Cambria Math" panose="02040503050406030204" pitchFamily="18" charset="0"/>
                              <a:ea typeface="Times New Roman" panose="02020603050405020304" pitchFamily="18" charset="0"/>
                              <a:cs typeface="Times New Roman" panose="02020603050405020304" pitchFamily="18" charset="0"/>
                            </a:rPr>
                            <m:t>𝜃</m:t>
                          </m:r>
                        </m:e>
                      </m:func>
                    </m:oMath>
                  </m:oMathPara>
                </a14:m>
                <a:endParaRPr lang="en-US" dirty="0" smtClean="0"/>
              </a:p>
              <a:p>
                <a:endParaRPr lang="en-US" sz="800" dirty="0"/>
              </a:p>
              <a:p>
                <a:pPr algn="ctr"/>
                <a14:m>
                  <m:oMath xmlns:m="http://schemas.openxmlformats.org/officeDocument/2006/math">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𝑖𝑗</m:t>
                        </m:r>
                      </m:sub>
                    </m:sSub>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𝑗𝑖</m:t>
                        </m:r>
                      </m:sub>
                    </m:sSub>
                  </m:oMath>
                </a14:m>
                <a:r>
                  <a:rPr lang="en-US" dirty="0">
                    <a:latin typeface="Times New Roman" panose="02020603050405020304" pitchFamily="18" charset="0"/>
                    <a:cs typeface="Times New Roman" panose="02020603050405020304" pitchFamily="18" charset="0"/>
                  </a:rPr>
                  <a:t> and </a:t>
                </a:r>
                <a14:m>
                  <m:oMath xmlns:m="http://schemas.openxmlformats.org/officeDocument/2006/math">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𝑖𝑗</m:t>
                        </m:r>
                      </m:sub>
                      <m:sup>
                        <m:r>
                          <a:rPr lang="en-US" i="1">
                            <a:latin typeface="Cambria Math" panose="02040503050406030204" pitchFamily="18" charset="0"/>
                          </a:rPr>
                          <m:t>𝑘</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𝑗𝑖</m:t>
                        </m:r>
                      </m:sub>
                      <m:sup>
                        <m:r>
                          <a:rPr lang="en-US" i="1">
                            <a:latin typeface="Cambria Math" panose="02040503050406030204" pitchFamily="18" charset="0"/>
                          </a:rPr>
                          <m:t>𝑘</m:t>
                        </m:r>
                      </m:sup>
                    </m:sSubSup>
                  </m:oMath>
                </a14:m>
                <a:endParaRPr lang="en-US" i="1" dirty="0" smtClean="0">
                  <a:latin typeface="Times New Roman" panose="02020603050405020304" pitchFamily="18" charset="0"/>
                  <a:cs typeface="Times New Roman" panose="02020603050405020304" pitchFamily="18" charset="0"/>
                </a:endParaRPr>
              </a:p>
              <a:p>
                <a:pPr algn="ctr"/>
                <a:endParaRPr lang="en-US" sz="800" i="1" dirty="0" smtClean="0">
                  <a:latin typeface="Cambria Math" panose="02040503050406030204" pitchFamily="18" charset="0"/>
                </a:endParaRPr>
              </a:p>
              <a:p>
                <a:pPr algn="ct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1</m:t>
                        </m:r>
                      </m:sup>
                    </m:sSup>
                    <m:r>
                      <a:rPr lang="en-US" i="1">
                        <a:latin typeface="Cambria Math" panose="02040503050406030204" pitchFamily="18" charset="0"/>
                      </a:rPr>
                      <m:t>=</m:t>
                    </m:r>
                    <m:r>
                      <a:rPr lang="en-US" i="1">
                        <a:latin typeface="Cambria Math" panose="02040503050406030204" pitchFamily="18" charset="0"/>
                      </a:rPr>
                      <m:t>𝑟</m:t>
                    </m:r>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𝜃</m:t>
                    </m:r>
                  </m:oMath>
                </a14:m>
                <a:r>
                  <a:rPr lang="en-US" dirty="0">
                    <a:latin typeface="Times New Roman" panose="02020603050405020304" pitchFamily="18" charset="0"/>
                    <a:cs typeface="Times New Roman" panose="02020603050405020304" pitchFamily="18" charset="0"/>
                  </a:rPr>
                  <a:t>, and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3</m:t>
                        </m:r>
                      </m:sup>
                    </m:sSup>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𝜙</m:t>
                    </m:r>
                  </m:oMath>
                </a14:m>
                <a:endParaRPr lang="en-US" dirty="0">
                  <a:latin typeface="Times New Roman" panose="02020603050405020304" pitchFamily="18"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688369" y="491967"/>
                <a:ext cx="11157734" cy="6236644"/>
              </a:xfrm>
              <a:prstGeom prst="rect">
                <a:avLst/>
              </a:prstGeom>
              <a:blipFill>
                <a:blip r:embed="rId2"/>
                <a:stretch>
                  <a:fillRect l="-492" t="-684"/>
                </a:stretch>
              </a:blipFill>
            </p:spPr>
            <p:txBody>
              <a:bodyPr/>
              <a:lstStyle/>
              <a:p>
                <a:r>
                  <a:rPr lang="en-US">
                    <a:noFill/>
                  </a:rPr>
                  <a:t> </a:t>
                </a:r>
              </a:p>
            </p:txBody>
          </p:sp>
        </mc:Fallback>
      </mc:AlternateContent>
    </p:spTree>
    <p:extLst>
      <p:ext uri="{BB962C8B-B14F-4D97-AF65-F5344CB8AC3E}">
        <p14:creationId xmlns:p14="http://schemas.microsoft.com/office/powerpoint/2010/main" val="7462649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369868" y="327338"/>
                <a:ext cx="11527605" cy="5865452"/>
              </a:xfrm>
              <a:prstGeom prst="rect">
                <a:avLst/>
              </a:prstGeom>
            </p:spPr>
            <p:txBody>
              <a:bodyPr wrap="square">
                <a:spAutoFit/>
              </a:bodyPr>
              <a:lstStyle/>
              <a:p>
                <a:pPr algn="ctr"/>
                <a:r>
                  <a:rPr lang="en-US" b="1" dirty="0" smtClean="0">
                    <a:latin typeface="Times New Roman" panose="02020603050405020304" pitchFamily="18" charset="0"/>
                    <a:cs typeface="Times New Roman" panose="02020603050405020304" pitchFamily="18" charset="0"/>
                  </a:rPr>
                  <a:t>Acceleration represented using Tensor calculus</a:t>
                </a:r>
              </a:p>
              <a:p>
                <a:endParaRPr lang="en-US" sz="800" b="1" dirty="0" smtClean="0">
                  <a:latin typeface="Cambria Math" panose="02040503050406030204" pitchFamily="18" charset="0"/>
                </a:endParaRPr>
              </a:p>
              <a:p>
                <a:r>
                  <a:rPr lang="en-US" dirty="0" smtClean="0">
                    <a:latin typeface="Times New Roman" panose="02020603050405020304" pitchFamily="18" charset="0"/>
                    <a:cs typeface="Times New Roman" panose="02020603050405020304" pitchFamily="18" charset="0"/>
                  </a:rPr>
                  <a:t>If one substitutes in the </a:t>
                </a:r>
                <a:r>
                  <a:rPr lang="en-US" dirty="0" err="1" smtClean="0">
                    <a:latin typeface="Times New Roman" panose="02020603050405020304" pitchFamily="18" charset="0"/>
                    <a:cs typeface="Times New Roman" panose="02020603050405020304" pitchFamily="18" charset="0"/>
                  </a:rPr>
                  <a:t>Christoffel</a:t>
                </a:r>
                <a:r>
                  <a:rPr lang="en-US" dirty="0" smtClean="0">
                    <a:latin typeface="Times New Roman" panose="02020603050405020304" pitchFamily="18" charset="0"/>
                    <a:cs typeface="Times New Roman" panose="02020603050405020304" pitchFamily="18" charset="0"/>
                  </a:rPr>
                  <a:t> symbols of the second-kind that are not zero and collect like terms, the acceleration vector </a:t>
                </a:r>
                <a14:m>
                  <m:oMath xmlns:m="http://schemas.openxmlformats.org/officeDocument/2006/math">
                    <m:r>
                      <a:rPr lang="en-US" b="1" i="0" smtClean="0">
                        <a:latin typeface="Cambria Math" panose="02040503050406030204" pitchFamily="18" charset="0"/>
                        <a:cs typeface="Times New Roman" panose="02020603050405020304" pitchFamily="18" charset="0"/>
                      </a:rPr>
                      <m:t>𝐚</m:t>
                    </m:r>
                  </m:oMath>
                </a14:m>
                <a:r>
                  <a:rPr lang="en-US" dirty="0" smtClean="0">
                    <a:latin typeface="Times New Roman" panose="02020603050405020304" pitchFamily="18" charset="0"/>
                    <a:cs typeface="Times New Roman" panose="02020603050405020304" pitchFamily="18" charset="0"/>
                  </a:rPr>
                  <a:t> for the first derivative of the velocity vector </a:t>
                </a:r>
                <a14:m>
                  <m:oMath xmlns:m="http://schemas.openxmlformats.org/officeDocument/2006/math">
                    <m:r>
                      <a:rPr lang="en-US" b="1" i="0" smtClean="0">
                        <a:latin typeface="Cambria Math" panose="02040503050406030204" pitchFamily="18" charset="0"/>
                        <a:cs typeface="Times New Roman" panose="02020603050405020304" pitchFamily="18" charset="0"/>
                      </a:rPr>
                      <m:t>𝐯</m:t>
                    </m:r>
                  </m:oMath>
                </a14:m>
                <a:r>
                  <a:rPr lang="en-US" dirty="0" smtClean="0">
                    <a:latin typeface="Times New Roman" panose="02020603050405020304" pitchFamily="18" charset="0"/>
                    <a:cs typeface="Times New Roman" panose="02020603050405020304" pitchFamily="18" charset="0"/>
                  </a:rPr>
                  <a:t> collecting like terms for each basis vector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𝐫</m:t>
                        </m:r>
                      </m:sub>
                    </m:sSub>
                  </m:oMath>
                </a14:m>
                <a:r>
                  <a:rPr lang="en-US"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𝛉</m:t>
                        </m:r>
                      </m:sub>
                    </m:sSub>
                  </m:oMath>
                </a14:m>
                <a:r>
                  <a:rPr lang="en-US" dirty="0" smtClean="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b="1" i="1">
                            <a:latin typeface="Cambria Math" panose="02040503050406030204" pitchFamily="18" charset="0"/>
                            <a:cs typeface="Times New Roman" panose="02020603050405020304" pitchFamily="18" charset="0"/>
                          </a:rPr>
                          <m:t>𝐫</m:t>
                        </m:r>
                      </m:e>
                      <m:sub>
                        <m:r>
                          <a:rPr lang="en-US" b="1" i="1">
                            <a:latin typeface="Cambria Math" panose="02040503050406030204" pitchFamily="18" charset="0"/>
                            <a:cs typeface="Times New Roman" panose="02020603050405020304" pitchFamily="18" charset="0"/>
                          </a:rPr>
                          <m:t>𝛟</m:t>
                        </m:r>
                      </m:sub>
                    </m:sSub>
                  </m:oMath>
                </a14:m>
                <a:r>
                  <a:rPr lang="en-US" dirty="0" smtClean="0">
                    <a:latin typeface="Times New Roman" panose="02020603050405020304" pitchFamily="18" charset="0"/>
                    <a:cs typeface="Times New Roman" panose="02020603050405020304" pitchFamily="18" charset="0"/>
                  </a:rPr>
                  <a:t>, one has the following expression.</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
                    </m:oMathParaPr>
                    <m:oMath xmlns:m="http://schemas.openxmlformats.org/officeDocument/2006/math">
                      <m:f>
                        <m:fPr>
                          <m:ctrlPr>
                            <a:rPr lang="en-US" sz="1700" i="1">
                              <a:latin typeface="Cambria Math" panose="02040503050406030204" pitchFamily="18" charset="0"/>
                            </a:rPr>
                          </m:ctrlPr>
                        </m:fPr>
                        <m:num>
                          <m:sSup>
                            <m:sSupPr>
                              <m:ctrlPr>
                                <a:rPr lang="en-US" sz="1700" i="1">
                                  <a:latin typeface="Cambria Math" panose="02040503050406030204" pitchFamily="18" charset="0"/>
                                </a:rPr>
                              </m:ctrlPr>
                            </m:sSupPr>
                            <m:e>
                              <m:r>
                                <a:rPr lang="en-US" sz="1700" i="1">
                                  <a:latin typeface="Cambria Math" panose="02040503050406030204" pitchFamily="18" charset="0"/>
                                </a:rPr>
                                <m:t>𝑑</m:t>
                              </m:r>
                            </m:e>
                            <m:sup>
                              <m:r>
                                <a:rPr lang="en-US" sz="1700" i="1">
                                  <a:latin typeface="Cambria Math" panose="02040503050406030204" pitchFamily="18" charset="0"/>
                                </a:rPr>
                                <m:t>2</m:t>
                              </m:r>
                            </m:sup>
                          </m:sSup>
                          <m:r>
                            <a:rPr lang="en-US" sz="1700" b="1" i="1">
                              <a:latin typeface="Cambria Math" panose="02040503050406030204" pitchFamily="18" charset="0"/>
                            </a:rPr>
                            <m:t>𝐫</m:t>
                          </m:r>
                        </m:num>
                        <m:den>
                          <m:r>
                            <a:rPr lang="en-US" sz="1700" i="1">
                              <a:latin typeface="Cambria Math" panose="02040503050406030204" pitchFamily="18" charset="0"/>
                            </a:rPr>
                            <m:t>𝑑</m:t>
                          </m:r>
                          <m:sSup>
                            <m:sSupPr>
                              <m:ctrlPr>
                                <a:rPr lang="en-US" sz="1700" i="1">
                                  <a:latin typeface="Cambria Math" panose="02040503050406030204" pitchFamily="18" charset="0"/>
                                </a:rPr>
                              </m:ctrlPr>
                            </m:sSupPr>
                            <m:e>
                              <m:r>
                                <a:rPr lang="en-US" sz="1700" i="1">
                                  <a:latin typeface="Cambria Math" panose="02040503050406030204" pitchFamily="18" charset="0"/>
                                </a:rPr>
                                <m:t>𝑡</m:t>
                              </m:r>
                            </m:e>
                            <m:sup>
                              <m:r>
                                <a:rPr lang="en-US" sz="1700" i="1">
                                  <a:latin typeface="Cambria Math" panose="02040503050406030204" pitchFamily="18" charset="0"/>
                                </a:rPr>
                                <m:t>2</m:t>
                              </m:r>
                            </m:sup>
                          </m:sSup>
                        </m:den>
                      </m:f>
                      <m:r>
                        <a:rPr lang="en-US" sz="1700" i="1">
                          <a:latin typeface="Cambria Math" panose="02040503050406030204" pitchFamily="18" charset="0"/>
                        </a:rPr>
                        <m:t>=</m:t>
                      </m:r>
                      <m:d>
                        <m:dPr>
                          <m:begChr m:val="["/>
                          <m:endChr m:val="]"/>
                          <m:ctrlPr>
                            <a:rPr lang="en-US" sz="1700" i="1">
                              <a:latin typeface="Cambria Math" panose="02040503050406030204" pitchFamily="18" charset="0"/>
                            </a:rPr>
                          </m:ctrlPr>
                        </m:dPr>
                        <m:e>
                          <m:f>
                            <m:fPr>
                              <m:ctrlPr>
                                <a:rPr lang="en-US" sz="1700" i="1">
                                  <a:latin typeface="Cambria Math" panose="02040503050406030204" pitchFamily="18" charset="0"/>
                                </a:rPr>
                              </m:ctrlPr>
                            </m:fPr>
                            <m:num>
                              <m:sSup>
                                <m:sSupPr>
                                  <m:ctrlPr>
                                    <a:rPr lang="en-US" sz="1700" i="1">
                                      <a:latin typeface="Cambria Math" panose="02040503050406030204" pitchFamily="18" charset="0"/>
                                    </a:rPr>
                                  </m:ctrlPr>
                                </m:sSupPr>
                                <m:e>
                                  <m:r>
                                    <a:rPr lang="en-US" sz="1700" i="1">
                                      <a:latin typeface="Cambria Math" panose="02040503050406030204" pitchFamily="18" charset="0"/>
                                    </a:rPr>
                                    <m:t>𝑑</m:t>
                                  </m:r>
                                </m:e>
                                <m:sup>
                                  <m:r>
                                    <a:rPr lang="en-US" sz="1700" i="1">
                                      <a:latin typeface="Cambria Math" panose="02040503050406030204" pitchFamily="18" charset="0"/>
                                    </a:rPr>
                                    <m:t>2</m:t>
                                  </m:r>
                                </m:sup>
                              </m:sSup>
                              <m:r>
                                <a:rPr lang="en-US" sz="1700" i="1">
                                  <a:latin typeface="Cambria Math" panose="02040503050406030204" pitchFamily="18" charset="0"/>
                                </a:rPr>
                                <m:t>𝑟</m:t>
                              </m:r>
                            </m:num>
                            <m:den>
                              <m:r>
                                <a:rPr lang="en-US" sz="1700" i="1">
                                  <a:latin typeface="Cambria Math" panose="02040503050406030204" pitchFamily="18" charset="0"/>
                                </a:rPr>
                                <m:t>𝑑</m:t>
                              </m:r>
                              <m:sSup>
                                <m:sSupPr>
                                  <m:ctrlPr>
                                    <a:rPr lang="en-US" sz="1700" i="1">
                                      <a:latin typeface="Cambria Math" panose="02040503050406030204" pitchFamily="18" charset="0"/>
                                    </a:rPr>
                                  </m:ctrlPr>
                                </m:sSupPr>
                                <m:e>
                                  <m:r>
                                    <a:rPr lang="en-US" sz="1700" i="1">
                                      <a:latin typeface="Cambria Math" panose="02040503050406030204" pitchFamily="18" charset="0"/>
                                    </a:rPr>
                                    <m:t>𝑡</m:t>
                                  </m:r>
                                </m:e>
                                <m:sup>
                                  <m:r>
                                    <a:rPr lang="en-US" sz="1700" i="1">
                                      <a:latin typeface="Cambria Math" panose="02040503050406030204" pitchFamily="18" charset="0"/>
                                    </a:rPr>
                                    <m:t>2</m:t>
                                  </m:r>
                                </m:sup>
                              </m:sSup>
                            </m:den>
                          </m:f>
                          <m:r>
                            <a:rPr lang="en-US" sz="1700" i="1">
                              <a:latin typeface="Cambria Math" panose="02040503050406030204" pitchFamily="18" charset="0"/>
                            </a:rPr>
                            <m:t>−</m:t>
                          </m:r>
                          <m:r>
                            <a:rPr lang="en-US" sz="1700" i="1">
                              <a:latin typeface="Cambria Math" panose="02040503050406030204" pitchFamily="18" charset="0"/>
                            </a:rPr>
                            <m:t>𝑟</m:t>
                          </m:r>
                          <m:sSup>
                            <m:sSupPr>
                              <m:ctrlPr>
                                <a:rPr lang="en-US" sz="1700" i="1">
                                  <a:latin typeface="Cambria Math" panose="02040503050406030204" pitchFamily="18" charset="0"/>
                                </a:rPr>
                              </m:ctrlPr>
                            </m:sSupPr>
                            <m:e>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i="1">
                                          <a:latin typeface="Cambria Math" panose="02040503050406030204" pitchFamily="18" charset="0"/>
                                        </a:rPr>
                                        <m:t>𝜃</m:t>
                                      </m:r>
                                    </m:num>
                                    <m:den>
                                      <m:r>
                                        <a:rPr lang="en-US" sz="1700" i="1">
                                          <a:latin typeface="Cambria Math" panose="02040503050406030204" pitchFamily="18" charset="0"/>
                                        </a:rPr>
                                        <m:t>𝑑𝑡</m:t>
                                      </m:r>
                                    </m:den>
                                  </m:f>
                                </m:e>
                              </m:d>
                            </m:e>
                            <m:sup>
                              <m:r>
                                <a:rPr lang="en-US" sz="1700" i="1">
                                  <a:latin typeface="Cambria Math" panose="02040503050406030204" pitchFamily="18" charset="0"/>
                                </a:rPr>
                                <m:t>2</m:t>
                              </m:r>
                            </m:sup>
                          </m:sSup>
                          <m:r>
                            <a:rPr lang="en-US" sz="1700" i="1">
                              <a:latin typeface="Cambria Math" panose="02040503050406030204" pitchFamily="18" charset="0"/>
                            </a:rPr>
                            <m:t>−</m:t>
                          </m:r>
                          <m:r>
                            <a:rPr lang="en-US" sz="1700" i="1">
                              <a:latin typeface="Cambria Math" panose="02040503050406030204" pitchFamily="18" charset="0"/>
                            </a:rPr>
                            <m:t>𝑟</m:t>
                          </m:r>
                          <m:sSup>
                            <m:sSupPr>
                              <m:ctrlPr>
                                <a:rPr lang="en-US" sz="1700" i="1">
                                  <a:latin typeface="Cambria Math" panose="02040503050406030204" pitchFamily="18" charset="0"/>
                                </a:rPr>
                              </m:ctrlPr>
                            </m:sSupPr>
                            <m:e>
                              <m:r>
                                <m:rPr>
                                  <m:sty m:val="p"/>
                                </m:rPr>
                                <a:rPr lang="en-US" sz="1700">
                                  <a:latin typeface="Cambria Math" panose="02040503050406030204" pitchFamily="18" charset="0"/>
                                </a:rPr>
                                <m:t>sin</m:t>
                              </m:r>
                            </m:e>
                            <m:sup>
                              <m:r>
                                <a:rPr lang="en-US" sz="1700" i="1">
                                  <a:latin typeface="Cambria Math" panose="02040503050406030204" pitchFamily="18" charset="0"/>
                                </a:rPr>
                                <m:t>2</m:t>
                              </m:r>
                            </m:sup>
                          </m:sSup>
                          <m:r>
                            <a:rPr lang="en-US" sz="1700" i="1">
                              <a:latin typeface="Cambria Math" panose="02040503050406030204" pitchFamily="18" charset="0"/>
                            </a:rPr>
                            <m:t>𝜃</m:t>
                          </m:r>
                          <m:sSup>
                            <m:sSupPr>
                              <m:ctrlPr>
                                <a:rPr lang="en-US" sz="1700" i="1">
                                  <a:latin typeface="Cambria Math" panose="02040503050406030204" pitchFamily="18" charset="0"/>
                                </a:rPr>
                              </m:ctrlPr>
                            </m:sSupPr>
                            <m:e>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i="1">
                                          <a:latin typeface="Cambria Math" panose="02040503050406030204" pitchFamily="18" charset="0"/>
                                        </a:rPr>
                                        <m:t>𝜙</m:t>
                                      </m:r>
                                    </m:num>
                                    <m:den>
                                      <m:r>
                                        <a:rPr lang="en-US" sz="1700" i="1">
                                          <a:latin typeface="Cambria Math" panose="02040503050406030204" pitchFamily="18" charset="0"/>
                                        </a:rPr>
                                        <m:t>𝑑𝑡</m:t>
                                      </m:r>
                                    </m:den>
                                  </m:f>
                                </m:e>
                              </m:d>
                            </m:e>
                            <m:sup>
                              <m:r>
                                <a:rPr lang="en-US" sz="1700" i="1">
                                  <a:latin typeface="Cambria Math" panose="02040503050406030204" pitchFamily="18" charset="0"/>
                                </a:rPr>
                                <m:t>2</m:t>
                              </m:r>
                            </m:sup>
                          </m:sSup>
                        </m:e>
                      </m:d>
                      <m:sSub>
                        <m:sSubPr>
                          <m:ctrlPr>
                            <a:rPr lang="en-US" sz="1700" i="1">
                              <a:latin typeface="Cambria Math" panose="02040503050406030204" pitchFamily="18" charset="0"/>
                            </a:rPr>
                          </m:ctrlPr>
                        </m:sSubPr>
                        <m:e>
                          <m:r>
                            <a:rPr lang="en-US" sz="1700" b="1" i="1">
                              <a:latin typeface="Cambria Math" panose="02040503050406030204" pitchFamily="18" charset="0"/>
                            </a:rPr>
                            <m:t>𝐫</m:t>
                          </m:r>
                        </m:e>
                        <m:sub>
                          <m:r>
                            <a:rPr lang="en-US" sz="1700" b="1" i="1">
                              <a:latin typeface="Cambria Math" panose="02040503050406030204" pitchFamily="18" charset="0"/>
                            </a:rPr>
                            <m:t>𝐫</m:t>
                          </m:r>
                        </m:sub>
                      </m:sSub>
                      <m:r>
                        <a:rPr lang="en-US" sz="1700" i="1">
                          <a:latin typeface="Cambria Math" panose="02040503050406030204" pitchFamily="18" charset="0"/>
                        </a:rPr>
                        <m:t>+</m:t>
                      </m:r>
                      <m:d>
                        <m:dPr>
                          <m:begChr m:val="["/>
                          <m:endChr m:val="]"/>
                          <m:ctrlPr>
                            <a:rPr lang="en-US" sz="1700" i="1">
                              <a:latin typeface="Cambria Math" panose="02040503050406030204" pitchFamily="18" charset="0"/>
                            </a:rPr>
                          </m:ctrlPr>
                        </m:dPr>
                        <m:e>
                          <m:f>
                            <m:fPr>
                              <m:ctrlPr>
                                <a:rPr lang="en-US" sz="1700" i="1">
                                  <a:latin typeface="Cambria Math" panose="02040503050406030204" pitchFamily="18" charset="0"/>
                                </a:rPr>
                              </m:ctrlPr>
                            </m:fPr>
                            <m:num>
                              <m:sSup>
                                <m:sSupPr>
                                  <m:ctrlPr>
                                    <a:rPr lang="en-US" sz="1700" i="1">
                                      <a:latin typeface="Cambria Math" panose="02040503050406030204" pitchFamily="18" charset="0"/>
                                    </a:rPr>
                                  </m:ctrlPr>
                                </m:sSupPr>
                                <m:e>
                                  <m:r>
                                    <a:rPr lang="en-US" sz="1700" i="1">
                                      <a:latin typeface="Cambria Math" panose="02040503050406030204" pitchFamily="18" charset="0"/>
                                    </a:rPr>
                                    <m:t>𝑑</m:t>
                                  </m:r>
                                </m:e>
                                <m:sup>
                                  <m:r>
                                    <a:rPr lang="en-US" sz="1700" i="1">
                                      <a:latin typeface="Cambria Math" panose="02040503050406030204" pitchFamily="18" charset="0"/>
                                    </a:rPr>
                                    <m:t>2</m:t>
                                  </m:r>
                                </m:sup>
                              </m:sSup>
                              <m:r>
                                <a:rPr lang="en-US" sz="1700" i="1">
                                  <a:latin typeface="Cambria Math" panose="02040503050406030204" pitchFamily="18" charset="0"/>
                                </a:rPr>
                                <m:t>𝜃</m:t>
                              </m:r>
                            </m:num>
                            <m:den>
                              <m:r>
                                <a:rPr lang="en-US" sz="1700" i="1">
                                  <a:latin typeface="Cambria Math" panose="02040503050406030204" pitchFamily="18" charset="0"/>
                                </a:rPr>
                                <m:t>𝑑</m:t>
                              </m:r>
                              <m:sSup>
                                <m:sSupPr>
                                  <m:ctrlPr>
                                    <a:rPr lang="en-US" sz="1700" i="1">
                                      <a:latin typeface="Cambria Math" panose="02040503050406030204" pitchFamily="18" charset="0"/>
                                    </a:rPr>
                                  </m:ctrlPr>
                                </m:sSupPr>
                                <m:e>
                                  <m:r>
                                    <a:rPr lang="en-US" sz="1700" i="1">
                                      <a:latin typeface="Cambria Math" panose="02040503050406030204" pitchFamily="18" charset="0"/>
                                    </a:rPr>
                                    <m:t>𝑡</m:t>
                                  </m:r>
                                </m:e>
                                <m:sup>
                                  <m:r>
                                    <a:rPr lang="en-US" sz="1700" i="1">
                                      <a:latin typeface="Cambria Math" panose="02040503050406030204" pitchFamily="18" charset="0"/>
                                    </a:rPr>
                                    <m:t>2</m:t>
                                  </m:r>
                                </m:sup>
                              </m:sSup>
                            </m:den>
                          </m:f>
                          <m:r>
                            <a:rPr lang="en-US" sz="1700" i="1">
                              <a:latin typeface="Cambria Math" panose="02040503050406030204" pitchFamily="18" charset="0"/>
                            </a:rPr>
                            <m:t>+</m:t>
                          </m:r>
                          <m:f>
                            <m:fPr>
                              <m:ctrlPr>
                                <a:rPr lang="en-US" sz="1700" i="1">
                                  <a:latin typeface="Cambria Math" panose="02040503050406030204" pitchFamily="18" charset="0"/>
                                </a:rPr>
                              </m:ctrlPr>
                            </m:fPr>
                            <m:num>
                              <m:r>
                                <a:rPr lang="en-US" sz="1700" i="1">
                                  <a:latin typeface="Cambria Math" panose="02040503050406030204" pitchFamily="18" charset="0"/>
                                </a:rPr>
                                <m:t>2</m:t>
                              </m:r>
                            </m:num>
                            <m:den>
                              <m:r>
                                <a:rPr lang="en-US" sz="1700" i="1">
                                  <a:latin typeface="Cambria Math" panose="02040503050406030204" pitchFamily="18" charset="0"/>
                                </a:rPr>
                                <m:t>𝑟</m:t>
                              </m:r>
                            </m:den>
                          </m:f>
                          <m:f>
                            <m:fPr>
                              <m:ctrlPr>
                                <a:rPr lang="en-US" sz="1700" i="1">
                                  <a:latin typeface="Cambria Math" panose="02040503050406030204" pitchFamily="18" charset="0"/>
                                </a:rPr>
                              </m:ctrlPr>
                            </m:fPr>
                            <m:num>
                              <m:r>
                                <a:rPr lang="en-US" sz="1700" i="1">
                                  <a:latin typeface="Cambria Math" panose="02040503050406030204" pitchFamily="18" charset="0"/>
                                </a:rPr>
                                <m:t>𝑑𝑟</m:t>
                              </m:r>
                            </m:num>
                            <m:den>
                              <m:r>
                                <a:rPr lang="en-US" sz="1700" i="1">
                                  <a:latin typeface="Cambria Math" panose="02040503050406030204" pitchFamily="18" charset="0"/>
                                </a:rPr>
                                <m:t>𝑑𝑡</m:t>
                              </m:r>
                            </m:den>
                          </m:f>
                          <m:f>
                            <m:fPr>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i="1">
                                  <a:latin typeface="Cambria Math" panose="02040503050406030204" pitchFamily="18" charset="0"/>
                                </a:rPr>
                                <m:t>𝜃</m:t>
                              </m:r>
                            </m:num>
                            <m:den>
                              <m:r>
                                <a:rPr lang="en-US" sz="1700" i="1">
                                  <a:latin typeface="Cambria Math" panose="02040503050406030204" pitchFamily="18" charset="0"/>
                                </a:rPr>
                                <m:t>𝑑𝑡</m:t>
                              </m:r>
                            </m:den>
                          </m:f>
                          <m:r>
                            <a:rPr lang="en-US" sz="1700" i="1">
                              <a:latin typeface="Cambria Math" panose="02040503050406030204" pitchFamily="18" charset="0"/>
                            </a:rPr>
                            <m:t>−</m:t>
                          </m:r>
                          <m:func>
                            <m:funcPr>
                              <m:ctrlPr>
                                <a:rPr lang="en-US" sz="1700" i="1">
                                  <a:latin typeface="Cambria Math" panose="02040503050406030204" pitchFamily="18" charset="0"/>
                                </a:rPr>
                              </m:ctrlPr>
                            </m:funcPr>
                            <m:fName>
                              <m:r>
                                <m:rPr>
                                  <m:sty m:val="p"/>
                                </m:rPr>
                                <a:rPr lang="en-US" sz="1700">
                                  <a:latin typeface="Cambria Math" panose="02040503050406030204" pitchFamily="18" charset="0"/>
                                </a:rPr>
                                <m:t>cos</m:t>
                              </m:r>
                            </m:fName>
                            <m:e>
                              <m:r>
                                <a:rPr lang="en-US" sz="1700" i="1">
                                  <a:latin typeface="Cambria Math" panose="02040503050406030204" pitchFamily="18" charset="0"/>
                                </a:rPr>
                                <m:t>𝜃</m:t>
                              </m:r>
                            </m:e>
                          </m:func>
                          <m:func>
                            <m:funcPr>
                              <m:ctrlPr>
                                <a:rPr lang="en-US" sz="1700" i="1">
                                  <a:latin typeface="Cambria Math" panose="02040503050406030204" pitchFamily="18" charset="0"/>
                                </a:rPr>
                              </m:ctrlPr>
                            </m:funcPr>
                            <m:fName>
                              <m:r>
                                <m:rPr>
                                  <m:sty m:val="p"/>
                                </m:rPr>
                                <a:rPr lang="en-US" sz="1700">
                                  <a:latin typeface="Cambria Math" panose="02040503050406030204" pitchFamily="18" charset="0"/>
                                </a:rPr>
                                <m:t>sin</m:t>
                              </m:r>
                            </m:fName>
                            <m:e>
                              <m:r>
                                <a:rPr lang="en-US" sz="1700" i="1">
                                  <a:latin typeface="Cambria Math" panose="02040503050406030204" pitchFamily="18" charset="0"/>
                                </a:rPr>
                                <m:t>𝜃</m:t>
                              </m:r>
                            </m:e>
                          </m:func>
                          <m:sSup>
                            <m:sSupPr>
                              <m:ctrlPr>
                                <a:rPr lang="en-US" sz="1700" i="1">
                                  <a:latin typeface="Cambria Math" panose="02040503050406030204" pitchFamily="18" charset="0"/>
                                </a:rPr>
                              </m:ctrlPr>
                            </m:sSupPr>
                            <m:e>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i="1">
                                          <a:latin typeface="Cambria Math" panose="02040503050406030204" pitchFamily="18" charset="0"/>
                                        </a:rPr>
                                        <m:t>𝜙</m:t>
                                      </m:r>
                                    </m:num>
                                    <m:den>
                                      <m:r>
                                        <a:rPr lang="en-US" sz="1700" i="1">
                                          <a:latin typeface="Cambria Math" panose="02040503050406030204" pitchFamily="18" charset="0"/>
                                        </a:rPr>
                                        <m:t>𝑑𝑡</m:t>
                                      </m:r>
                                    </m:den>
                                  </m:f>
                                </m:e>
                              </m:d>
                            </m:e>
                            <m:sup>
                              <m:r>
                                <a:rPr lang="en-US" sz="1700" i="1">
                                  <a:latin typeface="Cambria Math" panose="02040503050406030204" pitchFamily="18" charset="0"/>
                                </a:rPr>
                                <m:t>2</m:t>
                              </m:r>
                            </m:sup>
                          </m:sSup>
                        </m:e>
                      </m:d>
                      <m:sSub>
                        <m:sSubPr>
                          <m:ctrlPr>
                            <a:rPr lang="en-US" sz="1700" i="1">
                              <a:latin typeface="Cambria Math" panose="02040503050406030204" pitchFamily="18" charset="0"/>
                            </a:rPr>
                          </m:ctrlPr>
                        </m:sSubPr>
                        <m:e>
                          <m:r>
                            <a:rPr lang="en-US" sz="1700" b="1" i="1">
                              <a:latin typeface="Cambria Math" panose="02040503050406030204" pitchFamily="18" charset="0"/>
                            </a:rPr>
                            <m:t>𝐫</m:t>
                          </m:r>
                        </m:e>
                        <m:sub>
                          <m:r>
                            <a:rPr lang="en-US" sz="1700" b="1" i="1">
                              <a:latin typeface="Cambria Math" panose="02040503050406030204" pitchFamily="18" charset="0"/>
                            </a:rPr>
                            <m:t>𝛉</m:t>
                          </m:r>
                        </m:sub>
                      </m:sSub>
                      <m:r>
                        <a:rPr lang="en-US" sz="1700" i="1">
                          <a:latin typeface="Cambria Math" panose="02040503050406030204" pitchFamily="18" charset="0"/>
                        </a:rPr>
                        <m:t>+</m:t>
                      </m:r>
                      <m:d>
                        <m:dPr>
                          <m:begChr m:val="["/>
                          <m:endChr m:val="]"/>
                          <m:ctrlPr>
                            <a:rPr lang="en-US" sz="1700" i="1">
                              <a:latin typeface="Cambria Math" panose="02040503050406030204" pitchFamily="18" charset="0"/>
                            </a:rPr>
                          </m:ctrlPr>
                        </m:dPr>
                        <m:e>
                          <m:f>
                            <m:fPr>
                              <m:ctrlPr>
                                <a:rPr lang="en-US" sz="1700" i="1">
                                  <a:latin typeface="Cambria Math" panose="02040503050406030204" pitchFamily="18" charset="0"/>
                                </a:rPr>
                              </m:ctrlPr>
                            </m:fPr>
                            <m:num>
                              <m:sSup>
                                <m:sSupPr>
                                  <m:ctrlPr>
                                    <a:rPr lang="en-US" sz="1700" i="1">
                                      <a:latin typeface="Cambria Math" panose="02040503050406030204" pitchFamily="18" charset="0"/>
                                    </a:rPr>
                                  </m:ctrlPr>
                                </m:sSupPr>
                                <m:e>
                                  <m:r>
                                    <a:rPr lang="en-US" sz="1700" i="1">
                                      <a:latin typeface="Cambria Math" panose="02040503050406030204" pitchFamily="18" charset="0"/>
                                    </a:rPr>
                                    <m:t>𝑑</m:t>
                                  </m:r>
                                </m:e>
                                <m:sup>
                                  <m:r>
                                    <a:rPr lang="en-US" sz="1700" i="1">
                                      <a:latin typeface="Cambria Math" panose="02040503050406030204" pitchFamily="18" charset="0"/>
                                    </a:rPr>
                                    <m:t>2</m:t>
                                  </m:r>
                                </m:sup>
                              </m:sSup>
                              <m:r>
                                <a:rPr lang="en-US" sz="1700" i="1">
                                  <a:latin typeface="Cambria Math" panose="02040503050406030204" pitchFamily="18" charset="0"/>
                                </a:rPr>
                                <m:t>𝜙</m:t>
                              </m:r>
                            </m:num>
                            <m:den>
                              <m:r>
                                <a:rPr lang="en-US" sz="1700" i="1">
                                  <a:latin typeface="Cambria Math" panose="02040503050406030204" pitchFamily="18" charset="0"/>
                                </a:rPr>
                                <m:t>𝑑</m:t>
                              </m:r>
                              <m:sSup>
                                <m:sSupPr>
                                  <m:ctrlPr>
                                    <a:rPr lang="en-US" sz="1700" i="1">
                                      <a:latin typeface="Cambria Math" panose="02040503050406030204" pitchFamily="18" charset="0"/>
                                    </a:rPr>
                                  </m:ctrlPr>
                                </m:sSupPr>
                                <m:e>
                                  <m:r>
                                    <a:rPr lang="en-US" sz="1700" i="1">
                                      <a:latin typeface="Cambria Math" panose="02040503050406030204" pitchFamily="18" charset="0"/>
                                    </a:rPr>
                                    <m:t>𝑡</m:t>
                                  </m:r>
                                </m:e>
                                <m:sup>
                                  <m:r>
                                    <a:rPr lang="en-US" sz="1700" i="1">
                                      <a:latin typeface="Cambria Math" panose="02040503050406030204" pitchFamily="18" charset="0"/>
                                    </a:rPr>
                                    <m:t>2</m:t>
                                  </m:r>
                                </m:sup>
                              </m:sSup>
                            </m:den>
                          </m:f>
                          <m:r>
                            <a:rPr lang="en-US" sz="1700" i="1">
                              <a:latin typeface="Cambria Math" panose="02040503050406030204" pitchFamily="18" charset="0"/>
                            </a:rPr>
                            <m:t>+</m:t>
                          </m:r>
                          <m:f>
                            <m:fPr>
                              <m:ctrlPr>
                                <a:rPr lang="en-US" sz="1700" i="1">
                                  <a:latin typeface="Cambria Math" panose="02040503050406030204" pitchFamily="18" charset="0"/>
                                </a:rPr>
                              </m:ctrlPr>
                            </m:fPr>
                            <m:num>
                              <m:r>
                                <a:rPr lang="en-US" sz="1700" i="1">
                                  <a:latin typeface="Cambria Math" panose="02040503050406030204" pitchFamily="18" charset="0"/>
                                </a:rPr>
                                <m:t>2</m:t>
                              </m:r>
                            </m:num>
                            <m:den>
                              <m:r>
                                <a:rPr lang="en-US" sz="1700" i="1">
                                  <a:latin typeface="Cambria Math" panose="02040503050406030204" pitchFamily="18" charset="0"/>
                                </a:rPr>
                                <m:t>𝑟</m:t>
                              </m:r>
                            </m:den>
                          </m:f>
                          <m:f>
                            <m:fPr>
                              <m:ctrlPr>
                                <a:rPr lang="en-US" sz="1700" i="1">
                                  <a:latin typeface="Cambria Math" panose="02040503050406030204" pitchFamily="18" charset="0"/>
                                </a:rPr>
                              </m:ctrlPr>
                            </m:fPr>
                            <m:num>
                              <m:r>
                                <a:rPr lang="en-US" sz="1700" i="1">
                                  <a:latin typeface="Cambria Math" panose="02040503050406030204" pitchFamily="18" charset="0"/>
                                </a:rPr>
                                <m:t>𝑑𝑟</m:t>
                              </m:r>
                            </m:num>
                            <m:den>
                              <m:r>
                                <a:rPr lang="en-US" sz="1700" i="1">
                                  <a:latin typeface="Cambria Math" panose="02040503050406030204" pitchFamily="18" charset="0"/>
                                </a:rPr>
                                <m:t>𝑑𝑡</m:t>
                              </m:r>
                            </m:den>
                          </m:f>
                          <m:f>
                            <m:fPr>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i="1">
                                  <a:latin typeface="Cambria Math" panose="02040503050406030204" pitchFamily="18" charset="0"/>
                                </a:rPr>
                                <m:t>𝜙</m:t>
                              </m:r>
                            </m:num>
                            <m:den>
                              <m:r>
                                <a:rPr lang="en-US" sz="1700" i="1">
                                  <a:latin typeface="Cambria Math" panose="02040503050406030204" pitchFamily="18" charset="0"/>
                                </a:rPr>
                                <m:t>𝑑𝑡</m:t>
                              </m:r>
                            </m:den>
                          </m:f>
                          <m:r>
                            <a:rPr lang="en-US" sz="1700" i="1">
                              <a:latin typeface="Cambria Math" panose="02040503050406030204" pitchFamily="18" charset="0"/>
                            </a:rPr>
                            <m:t>+2</m:t>
                          </m:r>
                          <m:func>
                            <m:funcPr>
                              <m:ctrlPr>
                                <a:rPr lang="en-US" sz="1700" i="1">
                                  <a:latin typeface="Cambria Math" panose="02040503050406030204" pitchFamily="18" charset="0"/>
                                </a:rPr>
                              </m:ctrlPr>
                            </m:funcPr>
                            <m:fName>
                              <m:r>
                                <m:rPr>
                                  <m:sty m:val="p"/>
                                </m:rPr>
                                <a:rPr lang="en-US" sz="1700">
                                  <a:latin typeface="Cambria Math" panose="02040503050406030204" pitchFamily="18" charset="0"/>
                                </a:rPr>
                                <m:t>cot</m:t>
                              </m:r>
                            </m:fName>
                            <m:e>
                              <m:r>
                                <a:rPr lang="en-US" sz="1700" i="1">
                                  <a:latin typeface="Cambria Math" panose="02040503050406030204" pitchFamily="18" charset="0"/>
                                </a:rPr>
                                <m:t>𝜃</m:t>
                              </m:r>
                            </m:e>
                          </m:func>
                          <m:f>
                            <m:fPr>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i="1">
                                  <a:latin typeface="Cambria Math" panose="02040503050406030204" pitchFamily="18" charset="0"/>
                                </a:rPr>
                                <m:t>𝜃</m:t>
                              </m:r>
                            </m:num>
                            <m:den>
                              <m:r>
                                <a:rPr lang="en-US" sz="1700" i="1">
                                  <a:latin typeface="Cambria Math" panose="02040503050406030204" pitchFamily="18" charset="0"/>
                                </a:rPr>
                                <m:t>𝑑𝑡</m:t>
                              </m:r>
                            </m:den>
                          </m:f>
                          <m:f>
                            <m:fPr>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i="1">
                                  <a:latin typeface="Cambria Math" panose="02040503050406030204" pitchFamily="18" charset="0"/>
                                </a:rPr>
                                <m:t>𝜙</m:t>
                              </m:r>
                            </m:num>
                            <m:den>
                              <m:r>
                                <a:rPr lang="en-US" sz="1700" i="1">
                                  <a:latin typeface="Cambria Math" panose="02040503050406030204" pitchFamily="18" charset="0"/>
                                </a:rPr>
                                <m:t>𝑑𝑡</m:t>
                              </m:r>
                            </m:den>
                          </m:f>
                        </m:e>
                      </m:d>
                      <m:sSub>
                        <m:sSubPr>
                          <m:ctrlPr>
                            <a:rPr lang="en-US" sz="1700" i="1">
                              <a:latin typeface="Cambria Math" panose="02040503050406030204" pitchFamily="18" charset="0"/>
                            </a:rPr>
                          </m:ctrlPr>
                        </m:sSubPr>
                        <m:e>
                          <m:r>
                            <a:rPr lang="en-US" sz="1700" b="1" i="1">
                              <a:latin typeface="Cambria Math" panose="02040503050406030204" pitchFamily="18" charset="0"/>
                            </a:rPr>
                            <m:t>𝐫</m:t>
                          </m:r>
                        </m:e>
                        <m:sub>
                          <m:r>
                            <a:rPr lang="en-US" sz="1700" b="1" i="1">
                              <a:latin typeface="Cambria Math" panose="02040503050406030204" pitchFamily="18" charset="0"/>
                            </a:rPr>
                            <m:t>𝛟</m:t>
                          </m:r>
                        </m:sub>
                      </m:sSub>
                    </m:oMath>
                  </m:oMathPara>
                </a14:m>
                <a:endParaRPr lang="en-US" sz="1700" dirty="0">
                  <a:effectLst/>
                </a:endParaRPr>
              </a:p>
              <a:p>
                <a:endParaRPr lang="en-US" sz="800" dirty="0"/>
              </a:p>
              <a:p>
                <a:r>
                  <a:rPr lang="en-US" dirty="0" smtClean="0">
                    <a:latin typeface="Times New Roman" panose="02020603050405020304" pitchFamily="18" charset="0"/>
                    <a:cs typeface="Times New Roman" panose="02020603050405020304" pitchFamily="18" charset="0"/>
                  </a:rPr>
                  <a:t>Acceleration vector has three separate components represented below using the </a:t>
                </a:r>
                <a:r>
                  <a:rPr lang="en-US" dirty="0" err="1" smtClean="0">
                    <a:latin typeface="Times New Roman" panose="02020603050405020304" pitchFamily="18" charset="0"/>
                    <a:cs typeface="Times New Roman" panose="02020603050405020304" pitchFamily="18" charset="0"/>
                  </a:rPr>
                  <a:t>Christoffel</a:t>
                </a:r>
                <a:r>
                  <a:rPr lang="en-US" dirty="0" smtClean="0">
                    <a:latin typeface="Times New Roman" panose="02020603050405020304" pitchFamily="18" charset="0"/>
                    <a:cs typeface="Times New Roman" panose="02020603050405020304" pitchFamily="18" charset="0"/>
                  </a:rPr>
                  <a:t> symbols of the second-kind.</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b="1">
                              <a:latin typeface="Cambria Math" panose="02040503050406030204" pitchFamily="18" charset="0"/>
                            </a:rPr>
                            <m:t>𝐚</m:t>
                          </m:r>
                        </m:e>
                        <m:sub>
                          <m:r>
                            <m:rPr>
                              <m:sty m:val="p"/>
                            </m:rPr>
                            <a:rPr lang="en-US">
                              <a:latin typeface="Cambria Math" panose="02040503050406030204" pitchFamily="18" charset="0"/>
                            </a:rPr>
                            <m:t>i</m:t>
                          </m:r>
                        </m:sub>
                      </m:sSub>
                      <m:r>
                        <a:rPr lang="en-US">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𝑖</m:t>
                                  </m:r>
                                </m:sup>
                              </m:sSup>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a:latin typeface="Cambria Math" panose="02040503050406030204" pitchFamily="18" charset="0"/>
                                    </a:rPr>
                                    <m:t>2</m:t>
                                  </m:r>
                                </m:sup>
                              </m:sSup>
                            </m:den>
                          </m:f>
                          <m:r>
                            <a:rPr lang="en-US">
                              <a:latin typeface="Cambria Math" panose="02040503050406030204" pitchFamily="18" charset="0"/>
                            </a:rPr>
                            <m:t>+</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𝑗</m:t>
                              </m:r>
                              <m:r>
                                <a:rPr lang="en-US">
                                  <a:latin typeface="Cambria Math" panose="02040503050406030204" pitchFamily="18" charset="0"/>
                                </a:rPr>
                                <m:t>=1</m:t>
                              </m:r>
                            </m:sub>
                            <m:sup>
                              <m:r>
                                <a:rPr lang="en-US">
                                  <a:latin typeface="Cambria Math" panose="02040503050406030204" pitchFamily="18" charset="0"/>
                                </a:rPr>
                                <m:t>3</m:t>
                              </m:r>
                            </m:sup>
                            <m:e>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𝑘</m:t>
                                  </m:r>
                                  <m:r>
                                    <a:rPr lang="en-US">
                                      <a:latin typeface="Cambria Math" panose="02040503050406030204" pitchFamily="18" charset="0"/>
                                    </a:rPr>
                                    <m:t>=1</m:t>
                                  </m:r>
                                </m:sub>
                                <m:sup>
                                  <m:r>
                                    <a:rPr lang="en-US">
                                      <a:latin typeface="Cambria Math" panose="02040503050406030204" pitchFamily="18" charset="0"/>
                                    </a:rPr>
                                    <m:t>3</m:t>
                                  </m:r>
                                </m:sup>
                                <m:e>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𝑗𝑘</m:t>
                                      </m:r>
                                    </m:sub>
                                    <m:sup>
                                      <m:r>
                                        <a:rPr lang="en-US" i="1">
                                          <a:latin typeface="Cambria Math" panose="02040503050406030204" pitchFamily="18" charset="0"/>
                                        </a:rPr>
                                        <m:t>𝑖</m:t>
                                      </m:r>
                                    </m:sup>
                                  </m:sSubSup>
                                  <m:f>
                                    <m:fPr>
                                      <m:ctrlPr>
                                        <a:rPr lang="en-US" i="1">
                                          <a:latin typeface="Cambria Math" panose="02040503050406030204" pitchFamily="18" charset="0"/>
                                        </a:rPr>
                                      </m:ctrlPr>
                                    </m:fPr>
                                    <m:num>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𝑗</m:t>
                                          </m:r>
                                        </m:sup>
                                      </m:sSup>
                                    </m:num>
                                    <m:den>
                                      <m:r>
                                        <a:rPr lang="en-US" i="1">
                                          <a:latin typeface="Cambria Math" panose="02040503050406030204" pitchFamily="18" charset="0"/>
                                        </a:rPr>
                                        <m:t>𝑑𝑡</m:t>
                                      </m:r>
                                    </m:den>
                                  </m:f>
                                </m:e>
                              </m:nary>
                            </m:e>
                          </m:nary>
                          <m:f>
                            <m:fPr>
                              <m:ctrlPr>
                                <a:rPr lang="en-US" i="1">
                                  <a:latin typeface="Cambria Math" panose="02040503050406030204" pitchFamily="18" charset="0"/>
                                </a:rPr>
                              </m:ctrlPr>
                            </m:fPr>
                            <m:num>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𝑘</m:t>
                                  </m:r>
                                </m:sup>
                              </m:sSup>
                            </m:num>
                            <m:den>
                              <m:r>
                                <a:rPr lang="en-US" i="1">
                                  <a:latin typeface="Cambria Math" panose="02040503050406030204" pitchFamily="18" charset="0"/>
                                </a:rPr>
                                <m:t>𝑑𝑡</m:t>
                              </m:r>
                            </m:den>
                          </m:f>
                        </m:e>
                      </m:d>
                      <m:sSub>
                        <m:sSubPr>
                          <m:ctrlPr>
                            <a:rPr lang="en-US" i="1">
                              <a:latin typeface="Cambria Math" panose="02040503050406030204" pitchFamily="18" charset="0"/>
                            </a:rPr>
                          </m:ctrlPr>
                        </m:sSubPr>
                        <m:e>
                          <m:r>
                            <a:rPr lang="en-US" b="1">
                              <a:latin typeface="Cambria Math" panose="02040503050406030204" pitchFamily="18" charset="0"/>
                            </a:rPr>
                            <m:t>𝐫</m:t>
                          </m:r>
                        </m:e>
                        <m:sub>
                          <m:r>
                            <a:rPr lang="en-US" b="1">
                              <a:latin typeface="Cambria Math" panose="02040503050406030204" pitchFamily="18" charset="0"/>
                            </a:rPr>
                            <m:t>𝐢</m:t>
                          </m:r>
                        </m:sub>
                      </m:sSub>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At constant speed in curved motion because each one of these three components are equal to zero in magnitude, one has the standard Geodesic equation.</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𝑖</m:t>
                              </m:r>
                            </m:sup>
                          </m:sSup>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a:latin typeface="Cambria Math" panose="02040503050406030204" pitchFamily="18" charset="0"/>
                                </a:rPr>
                                <m:t>2</m:t>
                              </m:r>
                            </m:sup>
                          </m:sSup>
                        </m:den>
                      </m:f>
                      <m:r>
                        <a:rPr lang="en-US">
                          <a:latin typeface="Cambria Math" panose="02040503050406030204" pitchFamily="18" charset="0"/>
                        </a:rPr>
                        <m:t>+</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𝑗</m:t>
                          </m:r>
                          <m:r>
                            <a:rPr lang="en-US">
                              <a:latin typeface="Cambria Math" panose="02040503050406030204" pitchFamily="18" charset="0"/>
                            </a:rPr>
                            <m:t>=1</m:t>
                          </m:r>
                        </m:sub>
                        <m:sup>
                          <m:r>
                            <a:rPr lang="en-US">
                              <a:latin typeface="Cambria Math" panose="02040503050406030204" pitchFamily="18" charset="0"/>
                            </a:rPr>
                            <m:t>3</m:t>
                          </m:r>
                        </m:sup>
                        <m:e>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𝑘</m:t>
                              </m:r>
                              <m:r>
                                <a:rPr lang="en-US">
                                  <a:latin typeface="Cambria Math" panose="02040503050406030204" pitchFamily="18" charset="0"/>
                                </a:rPr>
                                <m:t>=1</m:t>
                              </m:r>
                            </m:sub>
                            <m:sup>
                              <m:r>
                                <a:rPr lang="en-US">
                                  <a:latin typeface="Cambria Math" panose="02040503050406030204" pitchFamily="18" charset="0"/>
                                </a:rPr>
                                <m:t>3</m:t>
                              </m:r>
                            </m:sup>
                            <m:e>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𝑗𝑘</m:t>
                                  </m:r>
                                </m:sub>
                                <m:sup>
                                  <m:r>
                                    <a:rPr lang="en-US" i="1">
                                      <a:latin typeface="Cambria Math" panose="02040503050406030204" pitchFamily="18" charset="0"/>
                                    </a:rPr>
                                    <m:t>𝑖</m:t>
                                  </m:r>
                                </m:sup>
                              </m:sSubSup>
                              <m:f>
                                <m:fPr>
                                  <m:ctrlPr>
                                    <a:rPr lang="en-US" i="1">
                                      <a:latin typeface="Cambria Math" panose="02040503050406030204" pitchFamily="18" charset="0"/>
                                    </a:rPr>
                                  </m:ctrlPr>
                                </m:fPr>
                                <m:num>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𝑗</m:t>
                                      </m:r>
                                    </m:sup>
                                  </m:sSup>
                                </m:num>
                                <m:den>
                                  <m:r>
                                    <a:rPr lang="en-US" i="1">
                                      <a:latin typeface="Cambria Math" panose="02040503050406030204" pitchFamily="18" charset="0"/>
                                    </a:rPr>
                                    <m:t>𝑑𝑡</m:t>
                                  </m:r>
                                </m:den>
                              </m:f>
                            </m:e>
                          </m:nary>
                        </m:e>
                      </m:nary>
                      <m:f>
                        <m:fPr>
                          <m:ctrlPr>
                            <a:rPr lang="en-US" i="1">
                              <a:latin typeface="Cambria Math" panose="02040503050406030204" pitchFamily="18" charset="0"/>
                            </a:rPr>
                          </m:ctrlPr>
                        </m:fPr>
                        <m:num>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𝑘</m:t>
                              </m:r>
                            </m:sup>
                          </m:sSup>
                        </m:num>
                        <m:den>
                          <m:r>
                            <a:rPr lang="en-US" i="1">
                              <a:latin typeface="Cambria Math" panose="02040503050406030204" pitchFamily="18" charset="0"/>
                            </a:rPr>
                            <m:t>𝑑𝑡</m:t>
                          </m:r>
                        </m:den>
                      </m:f>
                      <m:r>
                        <a:rPr lang="en-US" b="0" i="1" smtClean="0">
                          <a:latin typeface="Cambria Math" panose="02040503050406030204" pitchFamily="18" charset="0"/>
                        </a:rPr>
                        <m:t>=0</m:t>
                      </m:r>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Since an object in </a:t>
                </a:r>
                <a:r>
                  <a:rPr lang="en-US" dirty="0" err="1" smtClean="0">
                    <a:latin typeface="Times New Roman" panose="02020603050405020304" pitchFamily="18" charset="0"/>
                    <a:cs typeface="Times New Roman" panose="02020603050405020304" pitchFamily="18" charset="0"/>
                  </a:rPr>
                  <a:t>Minkowski</a:t>
                </a:r>
                <a:r>
                  <a:rPr lang="en-US" dirty="0" smtClean="0">
                    <a:latin typeface="Times New Roman" panose="02020603050405020304" pitchFamily="18" charset="0"/>
                    <a:cs typeface="Times New Roman" panose="02020603050405020304" pitchFamily="18" charset="0"/>
                  </a:rPr>
                  <a:t> space moves at the constant speed of light, this Geodesic equation will be used to evaluate the Schwarzschild metric using Tensor calculus.</a:t>
                </a:r>
                <a:endParaRPr lang="en-US" dirty="0">
                  <a:latin typeface="Times New Roman" panose="02020603050405020304" pitchFamily="18"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369868" y="327338"/>
                <a:ext cx="11527605" cy="5865452"/>
              </a:xfrm>
              <a:prstGeom prst="rect">
                <a:avLst/>
              </a:prstGeom>
              <a:blipFill>
                <a:blip r:embed="rId2"/>
                <a:stretch>
                  <a:fillRect l="-476" t="-624" r="-687" b="-624"/>
                </a:stretch>
              </a:blipFill>
            </p:spPr>
            <p:txBody>
              <a:bodyPr/>
              <a:lstStyle/>
              <a:p>
                <a:r>
                  <a:rPr lang="en-US">
                    <a:noFill/>
                  </a:rPr>
                  <a:t> </a:t>
                </a:r>
              </a:p>
            </p:txBody>
          </p:sp>
        </mc:Fallback>
      </mc:AlternateContent>
    </p:spTree>
    <p:extLst>
      <p:ext uri="{BB962C8B-B14F-4D97-AF65-F5344CB8AC3E}">
        <p14:creationId xmlns:p14="http://schemas.microsoft.com/office/powerpoint/2010/main" val="89432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164387" y="390418"/>
                <a:ext cx="11866651" cy="5959260"/>
              </a:xfrm>
              <a:prstGeom prst="rect">
                <a:avLst/>
              </a:prstGeom>
              <a:noFill/>
            </p:spPr>
            <p:txBody>
              <a:bodyPr wrap="square" rtlCol="0">
                <a:spAutoFit/>
              </a:bodyPr>
              <a:lstStyle/>
              <a:p>
                <a:pPr algn="ctr"/>
                <a:r>
                  <a:rPr lang="en-US" sz="1700" b="1" dirty="0" smtClean="0">
                    <a:latin typeface="Times New Roman" panose="02020603050405020304" pitchFamily="18" charset="0"/>
                    <a:cs typeface="Times New Roman" panose="02020603050405020304" pitchFamily="18" charset="0"/>
                  </a:rPr>
                  <a:t>Derivation of the </a:t>
                </a:r>
                <a:r>
                  <a:rPr lang="en-US" sz="1700" b="1" dirty="0" err="1" smtClean="0">
                    <a:latin typeface="Times New Roman" panose="02020603050405020304" pitchFamily="18" charset="0"/>
                    <a:cs typeface="Times New Roman" panose="02020603050405020304" pitchFamily="18" charset="0"/>
                  </a:rPr>
                  <a:t>Christoffel</a:t>
                </a:r>
                <a:r>
                  <a:rPr lang="en-US" sz="1700" b="1" dirty="0" smtClean="0">
                    <a:latin typeface="Times New Roman" panose="02020603050405020304" pitchFamily="18" charset="0"/>
                    <a:cs typeface="Times New Roman" panose="02020603050405020304" pitchFamily="18" charset="0"/>
                  </a:rPr>
                  <a:t> symbols of the second-kind in spherical polar coordinates using the Euler-Lagrange equation</a:t>
                </a:r>
              </a:p>
              <a:p>
                <a:endParaRPr lang="en-US" sz="800" dirty="0">
                  <a:latin typeface="Times New Roman" panose="02020603050405020304" pitchFamily="18" charset="0"/>
                  <a:cs typeface="Times New Roman" panose="02020603050405020304" pitchFamily="18" charset="0"/>
                </a:endParaRPr>
              </a:p>
              <a:p>
                <a:r>
                  <a:rPr lang="en-US" sz="1700" dirty="0" smtClean="0">
                    <a:latin typeface="Times New Roman" panose="02020603050405020304" pitchFamily="18" charset="0"/>
                    <a:cs typeface="Times New Roman" panose="02020603050405020304" pitchFamily="18" charset="0"/>
                  </a:rPr>
                  <a:t>One can represent curved motion at constant speed in three-dimensional spherical polar coordinates using the following </a:t>
                </a:r>
                <a:r>
                  <a:rPr lang="en-US" sz="1700" dirty="0" err="1" smtClean="0">
                    <a:latin typeface="Times New Roman" panose="02020603050405020304" pitchFamily="18" charset="0"/>
                    <a:cs typeface="Times New Roman" panose="02020603050405020304" pitchFamily="18" charset="0"/>
                  </a:rPr>
                  <a:t>Lagrangian</a:t>
                </a:r>
                <a:r>
                  <a:rPr lang="en-US" sz="1700" dirty="0" smtClean="0">
                    <a:latin typeface="Times New Roman" panose="02020603050405020304" pitchFamily="18" charset="0"/>
                    <a:cs typeface="Times New Roman" panose="02020603050405020304" pitchFamily="18" charset="0"/>
                  </a:rPr>
                  <a:t>.</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sz="1700" i="1">
                          <a:latin typeface="Cambria Math" panose="02040503050406030204" pitchFamily="18" charset="0"/>
                        </a:rPr>
                        <m:t>𝐿</m:t>
                      </m:r>
                      <m:r>
                        <a:rPr lang="en-US" sz="1700" i="1">
                          <a:latin typeface="Cambria Math" panose="02040503050406030204" pitchFamily="18" charset="0"/>
                        </a:rPr>
                        <m:t>=</m:t>
                      </m:r>
                      <m:f>
                        <m:fPr>
                          <m:ctrlPr>
                            <a:rPr lang="en-US" sz="1700" i="1">
                              <a:latin typeface="Cambria Math" panose="02040503050406030204" pitchFamily="18" charset="0"/>
                            </a:rPr>
                          </m:ctrlPr>
                        </m:fPr>
                        <m:num>
                          <m:r>
                            <a:rPr lang="en-US" sz="1700" i="1">
                              <a:latin typeface="Cambria Math" panose="02040503050406030204" pitchFamily="18" charset="0"/>
                            </a:rPr>
                            <m:t>1</m:t>
                          </m:r>
                        </m:num>
                        <m:den>
                          <m:r>
                            <a:rPr lang="en-US" sz="1700" i="1">
                              <a:latin typeface="Cambria Math" panose="02040503050406030204" pitchFamily="18" charset="0"/>
                            </a:rPr>
                            <m:t>2</m:t>
                          </m:r>
                        </m:den>
                      </m:f>
                      <m:sSup>
                        <m:sSupPr>
                          <m:ctrlPr>
                            <a:rPr lang="en-US" sz="1700" i="1">
                              <a:latin typeface="Cambria Math" panose="02040503050406030204" pitchFamily="18" charset="0"/>
                            </a:rPr>
                          </m:ctrlPr>
                        </m:sSupPr>
                        <m:e>
                          <m:r>
                            <a:rPr lang="en-US" sz="1700" i="1">
                              <a:latin typeface="Cambria Math" panose="02040503050406030204" pitchFamily="18" charset="0"/>
                            </a:rPr>
                            <m:t>𝑣</m:t>
                          </m:r>
                        </m:e>
                        <m:sup>
                          <m:r>
                            <a:rPr lang="en-US" sz="1700" i="1">
                              <a:latin typeface="Cambria Math" panose="02040503050406030204" pitchFamily="18" charset="0"/>
                            </a:rPr>
                            <m:t>2</m:t>
                          </m:r>
                        </m:sup>
                      </m:sSup>
                      <m:r>
                        <a:rPr lang="en-US" sz="1700" i="1">
                          <a:latin typeface="Cambria Math" panose="02040503050406030204" pitchFamily="18" charset="0"/>
                        </a:rPr>
                        <m:t>=</m:t>
                      </m:r>
                      <m:f>
                        <m:fPr>
                          <m:ctrlPr>
                            <a:rPr lang="en-US" sz="1700" i="1">
                              <a:latin typeface="Cambria Math" panose="02040503050406030204" pitchFamily="18" charset="0"/>
                            </a:rPr>
                          </m:ctrlPr>
                        </m:fPr>
                        <m:num>
                          <m:r>
                            <a:rPr lang="en-US" sz="1700" i="1">
                              <a:latin typeface="Cambria Math" panose="02040503050406030204" pitchFamily="18" charset="0"/>
                            </a:rPr>
                            <m:t>1</m:t>
                          </m:r>
                        </m:num>
                        <m:den>
                          <m:r>
                            <a:rPr lang="en-US" sz="1700" i="1">
                              <a:latin typeface="Cambria Math" panose="02040503050406030204" pitchFamily="18" charset="0"/>
                            </a:rPr>
                            <m:t>2</m:t>
                          </m:r>
                        </m:den>
                      </m:f>
                      <m:sSup>
                        <m:sSupPr>
                          <m:ctrlPr>
                            <a:rPr lang="en-US" sz="1700" i="1">
                              <a:latin typeface="Cambria Math" panose="02040503050406030204" pitchFamily="18" charset="0"/>
                            </a:rPr>
                          </m:ctrlPr>
                        </m:sSupPr>
                        <m:e>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𝑑𝑟</m:t>
                                  </m:r>
                                </m:num>
                                <m:den>
                                  <m:r>
                                    <a:rPr lang="en-US" sz="1700" i="1">
                                      <a:latin typeface="Cambria Math" panose="02040503050406030204" pitchFamily="18" charset="0"/>
                                    </a:rPr>
                                    <m:t>𝑑𝑡</m:t>
                                  </m:r>
                                </m:den>
                              </m:f>
                            </m:e>
                          </m:d>
                        </m:e>
                        <m:sup>
                          <m:r>
                            <a:rPr lang="en-US" sz="1700" i="1">
                              <a:latin typeface="Cambria Math" panose="02040503050406030204" pitchFamily="18" charset="0"/>
                            </a:rPr>
                            <m:t>2</m:t>
                          </m:r>
                        </m:sup>
                      </m:sSup>
                      <m:r>
                        <a:rPr lang="en-US" sz="1700" i="1">
                          <a:latin typeface="Cambria Math" panose="02040503050406030204" pitchFamily="18" charset="0"/>
                        </a:rPr>
                        <m:t>+</m:t>
                      </m:r>
                      <m:f>
                        <m:fPr>
                          <m:ctrlPr>
                            <a:rPr lang="en-US" sz="1700" i="1">
                              <a:latin typeface="Cambria Math" panose="02040503050406030204" pitchFamily="18" charset="0"/>
                            </a:rPr>
                          </m:ctrlPr>
                        </m:fPr>
                        <m:num>
                          <m:r>
                            <a:rPr lang="en-US" sz="1700" i="1">
                              <a:latin typeface="Cambria Math" panose="02040503050406030204" pitchFamily="18" charset="0"/>
                            </a:rPr>
                            <m:t>1</m:t>
                          </m:r>
                        </m:num>
                        <m:den>
                          <m:r>
                            <a:rPr lang="en-US" sz="1700" i="1">
                              <a:latin typeface="Cambria Math" panose="02040503050406030204" pitchFamily="18" charset="0"/>
                            </a:rPr>
                            <m:t>2</m:t>
                          </m:r>
                        </m:den>
                      </m:f>
                      <m:sSup>
                        <m:sSupPr>
                          <m:ctrlPr>
                            <a:rPr lang="en-US" sz="1700" i="1">
                              <a:latin typeface="Cambria Math" panose="02040503050406030204" pitchFamily="18" charset="0"/>
                            </a:rPr>
                          </m:ctrlPr>
                        </m:sSupPr>
                        <m:e>
                          <m:r>
                            <a:rPr lang="en-US" sz="1700" i="1">
                              <a:latin typeface="Cambria Math" panose="02040503050406030204" pitchFamily="18" charset="0"/>
                            </a:rPr>
                            <m:t>𝑟</m:t>
                          </m:r>
                        </m:e>
                        <m:sup>
                          <m:r>
                            <a:rPr lang="en-US" sz="1700" i="1">
                              <a:latin typeface="Cambria Math" panose="02040503050406030204" pitchFamily="18" charset="0"/>
                            </a:rPr>
                            <m:t>2</m:t>
                          </m:r>
                        </m:sup>
                      </m:sSup>
                      <m:sSup>
                        <m:sSupPr>
                          <m:ctrlPr>
                            <a:rPr lang="en-US" sz="1700" i="1">
                              <a:latin typeface="Cambria Math" panose="02040503050406030204" pitchFamily="18" charset="0"/>
                            </a:rPr>
                          </m:ctrlPr>
                        </m:sSupPr>
                        <m:e>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i="1">
                                      <a:latin typeface="Cambria Math" panose="02040503050406030204" pitchFamily="18" charset="0"/>
                                    </a:rPr>
                                    <m:t>𝜃</m:t>
                                  </m:r>
                                </m:num>
                                <m:den>
                                  <m:r>
                                    <a:rPr lang="en-US" sz="1700" i="1">
                                      <a:latin typeface="Cambria Math" panose="02040503050406030204" pitchFamily="18" charset="0"/>
                                    </a:rPr>
                                    <m:t>𝑑𝑡</m:t>
                                  </m:r>
                                </m:den>
                              </m:f>
                            </m:e>
                          </m:d>
                        </m:e>
                        <m:sup>
                          <m:r>
                            <a:rPr lang="en-US" sz="1700" i="1">
                              <a:latin typeface="Cambria Math" panose="02040503050406030204" pitchFamily="18" charset="0"/>
                            </a:rPr>
                            <m:t>2</m:t>
                          </m:r>
                        </m:sup>
                      </m:sSup>
                      <m:r>
                        <a:rPr lang="en-US" sz="1700" i="1">
                          <a:latin typeface="Cambria Math" panose="02040503050406030204" pitchFamily="18" charset="0"/>
                        </a:rPr>
                        <m:t>+</m:t>
                      </m:r>
                      <m:f>
                        <m:fPr>
                          <m:ctrlPr>
                            <a:rPr lang="en-US" sz="1700" i="1">
                              <a:latin typeface="Cambria Math" panose="02040503050406030204" pitchFamily="18" charset="0"/>
                            </a:rPr>
                          </m:ctrlPr>
                        </m:fPr>
                        <m:num>
                          <m:r>
                            <a:rPr lang="en-US" sz="1700" i="1">
                              <a:latin typeface="Cambria Math" panose="02040503050406030204" pitchFamily="18" charset="0"/>
                            </a:rPr>
                            <m:t>1</m:t>
                          </m:r>
                        </m:num>
                        <m:den>
                          <m:r>
                            <a:rPr lang="en-US" sz="1700" i="1">
                              <a:latin typeface="Cambria Math" panose="02040503050406030204" pitchFamily="18" charset="0"/>
                            </a:rPr>
                            <m:t>2</m:t>
                          </m:r>
                        </m:den>
                      </m:f>
                      <m:sSup>
                        <m:sSupPr>
                          <m:ctrlPr>
                            <a:rPr lang="en-US" sz="1700" i="1">
                              <a:latin typeface="Cambria Math" panose="02040503050406030204" pitchFamily="18" charset="0"/>
                            </a:rPr>
                          </m:ctrlPr>
                        </m:sSupPr>
                        <m:e>
                          <m:r>
                            <a:rPr lang="en-US" sz="1700" i="1">
                              <a:latin typeface="Cambria Math" panose="02040503050406030204" pitchFamily="18" charset="0"/>
                            </a:rPr>
                            <m:t>𝑟</m:t>
                          </m:r>
                        </m:e>
                        <m:sup>
                          <m:r>
                            <a:rPr lang="en-US" sz="1700" i="1">
                              <a:latin typeface="Cambria Math" panose="02040503050406030204" pitchFamily="18" charset="0"/>
                            </a:rPr>
                            <m:t>2</m:t>
                          </m:r>
                        </m:sup>
                      </m:sSup>
                      <m:sSup>
                        <m:sSupPr>
                          <m:ctrlPr>
                            <a:rPr lang="en-US" sz="1700" i="1">
                              <a:latin typeface="Cambria Math" panose="02040503050406030204" pitchFamily="18" charset="0"/>
                            </a:rPr>
                          </m:ctrlPr>
                        </m:sSupPr>
                        <m:e>
                          <m:r>
                            <m:rPr>
                              <m:sty m:val="p"/>
                            </m:rPr>
                            <a:rPr lang="en-US" sz="1700">
                              <a:latin typeface="Cambria Math" panose="02040503050406030204" pitchFamily="18" charset="0"/>
                            </a:rPr>
                            <m:t>sin</m:t>
                          </m:r>
                        </m:e>
                        <m:sup>
                          <m:r>
                            <a:rPr lang="en-US" sz="1700" i="1">
                              <a:latin typeface="Cambria Math" panose="02040503050406030204" pitchFamily="18" charset="0"/>
                            </a:rPr>
                            <m:t>2</m:t>
                          </m:r>
                        </m:sup>
                      </m:sSup>
                      <m:r>
                        <a:rPr lang="en-US" sz="1700" i="1">
                          <a:latin typeface="Cambria Math" panose="02040503050406030204" pitchFamily="18" charset="0"/>
                        </a:rPr>
                        <m:t>𝜃</m:t>
                      </m:r>
                      <m:sSup>
                        <m:sSupPr>
                          <m:ctrlPr>
                            <a:rPr lang="en-US" sz="1700" i="1">
                              <a:latin typeface="Cambria Math" panose="02040503050406030204" pitchFamily="18" charset="0"/>
                            </a:rPr>
                          </m:ctrlPr>
                        </m:sSupPr>
                        <m:e>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i="1">
                                      <a:latin typeface="Cambria Math" panose="02040503050406030204" pitchFamily="18" charset="0"/>
                                    </a:rPr>
                                    <m:t>𝜙</m:t>
                                  </m:r>
                                </m:num>
                                <m:den>
                                  <m:r>
                                    <a:rPr lang="en-US" sz="1700" i="1">
                                      <a:latin typeface="Cambria Math" panose="02040503050406030204" pitchFamily="18" charset="0"/>
                                    </a:rPr>
                                    <m:t>𝑑𝑡</m:t>
                                  </m:r>
                                </m:den>
                              </m:f>
                            </m:e>
                          </m:d>
                        </m:e>
                        <m:sup>
                          <m:r>
                            <a:rPr lang="en-US" sz="1700" i="1">
                              <a:latin typeface="Cambria Math" panose="02040503050406030204" pitchFamily="18" charset="0"/>
                            </a:rPr>
                            <m:t>2</m:t>
                          </m:r>
                        </m:sup>
                      </m:sSup>
                    </m:oMath>
                  </m:oMathPara>
                </a14:m>
                <a:endParaRPr lang="en-US" sz="17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1700" dirty="0">
                    <a:latin typeface="Times New Roman" panose="02020603050405020304" pitchFamily="18" charset="0"/>
                    <a:cs typeface="Times New Roman" panose="02020603050405020304" pitchFamily="18" charset="0"/>
                  </a:rPr>
                  <a:t>If one has constant speed moving between two points, and for minimum distance between two points on a curve, the following expression, known as the Euler-Lagrange </a:t>
                </a:r>
                <a:r>
                  <a:rPr lang="en-US" sz="1700" dirty="0" smtClean="0">
                    <a:latin typeface="Times New Roman" panose="02020603050405020304" pitchFamily="18" charset="0"/>
                    <a:cs typeface="Times New Roman" panose="02020603050405020304" pitchFamily="18" charset="0"/>
                  </a:rPr>
                  <a:t>equation, </a:t>
                </a:r>
                <a:r>
                  <a:rPr lang="en-US" sz="1700" dirty="0">
                    <a:latin typeface="Times New Roman" panose="02020603050405020304" pitchFamily="18" charset="0"/>
                    <a:cs typeface="Times New Roman" panose="02020603050405020304" pitchFamily="18" charset="0"/>
                  </a:rPr>
                  <a:t>is equal to zero for all three components of </a:t>
                </a:r>
                <a14:m>
                  <m:oMath xmlns:m="http://schemas.openxmlformats.org/officeDocument/2006/math">
                    <m:sSub>
                      <m:sSubPr>
                        <m:ctrlPr>
                          <a:rPr lang="en-US" sz="1700" i="1">
                            <a:latin typeface="Cambria Math" panose="02040503050406030204" pitchFamily="18" charset="0"/>
                          </a:rPr>
                        </m:ctrlPr>
                      </m:sSubPr>
                      <m:e>
                        <m:r>
                          <a:rPr lang="en-US" sz="1700" b="1" i="1">
                            <a:latin typeface="Cambria Math" panose="02040503050406030204" pitchFamily="18" charset="0"/>
                          </a:rPr>
                          <m:t>𝐫</m:t>
                        </m:r>
                      </m:e>
                      <m:sub>
                        <m:r>
                          <a:rPr lang="en-US" sz="1700" b="1" i="1">
                            <a:latin typeface="Cambria Math" panose="02040503050406030204" pitchFamily="18" charset="0"/>
                          </a:rPr>
                          <m:t>𝐫</m:t>
                        </m:r>
                      </m:sub>
                    </m:sSub>
                  </m:oMath>
                </a14:m>
                <a:r>
                  <a:rPr lang="en-US" sz="17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sz="1700" i="1">
                            <a:latin typeface="Cambria Math" panose="02040503050406030204" pitchFamily="18" charset="0"/>
                          </a:rPr>
                        </m:ctrlPr>
                      </m:sSubPr>
                      <m:e>
                        <m:r>
                          <a:rPr lang="en-US" sz="1700" b="1" i="1">
                            <a:latin typeface="Cambria Math" panose="02040503050406030204" pitchFamily="18" charset="0"/>
                          </a:rPr>
                          <m:t>𝐫</m:t>
                        </m:r>
                      </m:e>
                      <m:sub>
                        <m:r>
                          <a:rPr lang="en-US" sz="1700" b="1" i="1">
                            <a:latin typeface="Cambria Math" panose="02040503050406030204" pitchFamily="18" charset="0"/>
                          </a:rPr>
                          <m:t>𝛉</m:t>
                        </m:r>
                      </m:sub>
                    </m:sSub>
                  </m:oMath>
                </a14:m>
                <a:r>
                  <a:rPr lang="en-US" sz="17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1700" i="1">
                            <a:latin typeface="Cambria Math" panose="02040503050406030204" pitchFamily="18" charset="0"/>
                          </a:rPr>
                        </m:ctrlPr>
                      </m:sSubPr>
                      <m:e>
                        <m:r>
                          <a:rPr lang="en-US" sz="1700" b="1" i="1">
                            <a:latin typeface="Cambria Math" panose="02040503050406030204" pitchFamily="18" charset="0"/>
                          </a:rPr>
                          <m:t>𝐫</m:t>
                        </m:r>
                      </m:e>
                      <m:sub>
                        <m:r>
                          <a:rPr lang="en-US" sz="1700" b="1" i="1">
                            <a:latin typeface="Cambria Math" panose="02040503050406030204" pitchFamily="18" charset="0"/>
                          </a:rPr>
                          <m:t>𝛟</m:t>
                        </m:r>
                      </m:sub>
                    </m:sSub>
                  </m:oMath>
                </a14:m>
                <a:r>
                  <a:rPr lang="en-US" sz="1700" dirty="0" smtClean="0">
                    <a:latin typeface="Times New Roman" panose="02020603050405020304" pitchFamily="18" charset="0"/>
                    <a:cs typeface="Times New Roman" panose="02020603050405020304" pitchFamily="18" charset="0"/>
                  </a:rPr>
                  <a:t>:</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sz="1700" i="1">
                              <a:latin typeface="Cambria Math" panose="02040503050406030204" pitchFamily="18" charset="0"/>
                            </a:rPr>
                          </m:ctrlPr>
                        </m:fPr>
                        <m:num>
                          <m:r>
                            <a:rPr lang="en-US" sz="1700" i="1">
                              <a:latin typeface="Cambria Math" panose="02040503050406030204" pitchFamily="18" charset="0"/>
                            </a:rPr>
                            <m:t>𝑑</m:t>
                          </m:r>
                        </m:num>
                        <m:den>
                          <m:r>
                            <a:rPr lang="en-US" sz="1700" i="1">
                              <a:latin typeface="Cambria Math" panose="02040503050406030204" pitchFamily="18" charset="0"/>
                            </a:rPr>
                            <m:t>𝑑𝑡</m:t>
                          </m:r>
                        </m:den>
                      </m:f>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m:t>
                              </m:r>
                              <m:r>
                                <a:rPr lang="en-US" sz="1700" i="1">
                                  <a:latin typeface="Cambria Math" panose="02040503050406030204" pitchFamily="18" charset="0"/>
                                </a:rPr>
                                <m:t>𝐿</m:t>
                              </m:r>
                            </m:num>
                            <m:den>
                              <m:r>
                                <a:rPr lang="en-US" sz="1700" i="1">
                                  <a:latin typeface="Cambria Math" panose="02040503050406030204" pitchFamily="18" charset="0"/>
                                </a:rPr>
                                <m:t>𝜕</m:t>
                              </m:r>
                              <m:d>
                                <m:dPr>
                                  <m:ctrlPr>
                                    <a:rPr lang="en-US" sz="1700" i="1">
                                      <a:latin typeface="Cambria Math" panose="02040503050406030204" pitchFamily="18" charset="0"/>
                                    </a:rPr>
                                  </m:ctrlPr>
                                </m:dPr>
                                <m:e>
                                  <m:f>
                                    <m:fPr>
                                      <m:type m:val="lin"/>
                                      <m:ctrlPr>
                                        <a:rPr lang="en-US" sz="1700" i="1">
                                          <a:latin typeface="Cambria Math" panose="02040503050406030204" pitchFamily="18" charset="0"/>
                                        </a:rPr>
                                      </m:ctrlPr>
                                    </m:fPr>
                                    <m:num>
                                      <m:r>
                                        <a:rPr lang="en-US" sz="1700" i="1">
                                          <a:latin typeface="Cambria Math" panose="02040503050406030204" pitchFamily="18" charset="0"/>
                                        </a:rPr>
                                        <m:t>𝑑</m:t>
                                      </m:r>
                                      <m:sSup>
                                        <m:sSupPr>
                                          <m:ctrlPr>
                                            <a:rPr lang="en-US" sz="1700" i="1">
                                              <a:latin typeface="Cambria Math" panose="02040503050406030204" pitchFamily="18" charset="0"/>
                                            </a:rPr>
                                          </m:ctrlPr>
                                        </m:sSupPr>
                                        <m:e>
                                          <m:r>
                                            <a:rPr lang="en-US" sz="1700" i="1">
                                              <a:latin typeface="Cambria Math" panose="02040503050406030204" pitchFamily="18" charset="0"/>
                                            </a:rPr>
                                            <m:t>𝑥</m:t>
                                          </m:r>
                                        </m:e>
                                        <m:sup>
                                          <m:r>
                                            <a:rPr lang="en-US" sz="1700" i="1">
                                              <a:latin typeface="Cambria Math" panose="02040503050406030204" pitchFamily="18" charset="0"/>
                                            </a:rPr>
                                            <m:t>𝑖</m:t>
                                          </m:r>
                                        </m:sup>
                                      </m:sSup>
                                    </m:num>
                                    <m:den>
                                      <m:r>
                                        <a:rPr lang="en-US" sz="1700" i="1">
                                          <a:latin typeface="Cambria Math" panose="02040503050406030204" pitchFamily="18" charset="0"/>
                                        </a:rPr>
                                        <m:t>𝑑𝑡</m:t>
                                      </m:r>
                                    </m:den>
                                  </m:f>
                                </m:e>
                              </m:d>
                            </m:den>
                          </m:f>
                        </m:e>
                      </m:d>
                      <m:r>
                        <a:rPr lang="en-US" sz="1700" i="1">
                          <a:latin typeface="Cambria Math" panose="02040503050406030204" pitchFamily="18" charset="0"/>
                        </a:rPr>
                        <m:t>−</m:t>
                      </m:r>
                      <m:f>
                        <m:fPr>
                          <m:ctrlPr>
                            <a:rPr lang="en-US" sz="1700" i="1">
                              <a:latin typeface="Cambria Math" panose="02040503050406030204" pitchFamily="18" charset="0"/>
                            </a:rPr>
                          </m:ctrlPr>
                        </m:fPr>
                        <m:num>
                          <m:r>
                            <a:rPr lang="en-US" sz="1700" i="1">
                              <a:latin typeface="Cambria Math" panose="02040503050406030204" pitchFamily="18" charset="0"/>
                            </a:rPr>
                            <m:t>𝜕</m:t>
                          </m:r>
                          <m:r>
                            <a:rPr lang="en-US" sz="1700" i="1">
                              <a:latin typeface="Cambria Math" panose="02040503050406030204" pitchFamily="18" charset="0"/>
                            </a:rPr>
                            <m:t>𝐿</m:t>
                          </m:r>
                        </m:num>
                        <m:den>
                          <m:r>
                            <a:rPr lang="en-US" sz="1700" i="1">
                              <a:latin typeface="Cambria Math" panose="02040503050406030204" pitchFamily="18" charset="0"/>
                            </a:rPr>
                            <m:t>𝜕</m:t>
                          </m:r>
                          <m:sSup>
                            <m:sSupPr>
                              <m:ctrlPr>
                                <a:rPr lang="en-US" sz="1700" i="1">
                                  <a:latin typeface="Cambria Math" panose="02040503050406030204" pitchFamily="18" charset="0"/>
                                </a:rPr>
                              </m:ctrlPr>
                            </m:sSupPr>
                            <m:e>
                              <m:r>
                                <a:rPr lang="en-US" sz="1700" i="1">
                                  <a:latin typeface="Cambria Math" panose="02040503050406030204" pitchFamily="18" charset="0"/>
                                </a:rPr>
                                <m:t>𝑥</m:t>
                              </m:r>
                            </m:e>
                            <m:sup>
                              <m:r>
                                <a:rPr lang="en-US" sz="1700" i="1">
                                  <a:latin typeface="Cambria Math" panose="02040503050406030204" pitchFamily="18" charset="0"/>
                                </a:rPr>
                                <m:t>𝑖</m:t>
                              </m:r>
                            </m:sup>
                          </m:sSup>
                        </m:den>
                      </m:f>
                      <m:r>
                        <a:rPr lang="en-US" sz="1700" i="1">
                          <a:latin typeface="Cambria Math" panose="02040503050406030204" pitchFamily="18" charset="0"/>
                        </a:rPr>
                        <m:t>=0</m:t>
                      </m:r>
                    </m:oMath>
                  </m:oMathPara>
                </a14:m>
                <a:endParaRPr lang="en-US" sz="17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1700" dirty="0">
                    <a:latin typeface="Times New Roman" panose="02020603050405020304" pitchFamily="18" charset="0"/>
                    <a:cs typeface="Times New Roman" panose="02020603050405020304" pitchFamily="18" charset="0"/>
                  </a:rPr>
                  <a:t>Applying the </a:t>
                </a:r>
                <a:r>
                  <a:rPr lang="en-US" sz="1700" dirty="0" smtClean="0">
                    <a:latin typeface="Times New Roman" panose="02020603050405020304" pitchFamily="18" charset="0"/>
                    <a:cs typeface="Times New Roman" panose="02020603050405020304" pitchFamily="18" charset="0"/>
                  </a:rPr>
                  <a:t>condition of the Euler-Lagrange equation for the above </a:t>
                </a:r>
                <a:r>
                  <a:rPr lang="en-US" sz="1700" dirty="0" err="1" smtClean="0">
                    <a:latin typeface="Times New Roman" panose="02020603050405020304" pitchFamily="18" charset="0"/>
                    <a:cs typeface="Times New Roman" panose="02020603050405020304" pitchFamily="18" charset="0"/>
                  </a:rPr>
                  <a:t>Lagrangian</a:t>
                </a:r>
                <a:r>
                  <a:rPr lang="en-US" sz="1700" dirty="0" smtClean="0">
                    <a:latin typeface="Times New Roman" panose="02020603050405020304" pitchFamily="18" charset="0"/>
                    <a:cs typeface="Times New Roman" panose="02020603050405020304" pitchFamily="18" charset="0"/>
                  </a:rPr>
                  <a:t> </a:t>
                </a:r>
                <a:r>
                  <a:rPr lang="en-US" sz="1700" dirty="0">
                    <a:latin typeface="Times New Roman" panose="02020603050405020304" pitchFamily="18" charset="0"/>
                    <a:cs typeface="Times New Roman" panose="02020603050405020304" pitchFamily="18" charset="0"/>
                  </a:rPr>
                  <a:t>will also result in determining which </a:t>
                </a:r>
                <a:r>
                  <a:rPr lang="en-US" sz="1700" dirty="0" err="1">
                    <a:latin typeface="Times New Roman" panose="02020603050405020304" pitchFamily="18" charset="0"/>
                    <a:cs typeface="Times New Roman" panose="02020603050405020304" pitchFamily="18" charset="0"/>
                  </a:rPr>
                  <a:t>Christoffel</a:t>
                </a:r>
                <a:r>
                  <a:rPr lang="en-US" sz="1700" dirty="0">
                    <a:latin typeface="Times New Roman" panose="02020603050405020304" pitchFamily="18" charset="0"/>
                    <a:cs typeface="Times New Roman" panose="02020603050405020304" pitchFamily="18" charset="0"/>
                  </a:rPr>
                  <a:t> symbols of the second-kind </a:t>
                </a:r>
                <a:r>
                  <a:rPr lang="en-US" sz="1700" dirty="0" smtClean="0">
                    <a:latin typeface="Times New Roman" panose="02020603050405020304" pitchFamily="18" charset="0"/>
                    <a:cs typeface="Times New Roman" panose="02020603050405020304" pitchFamily="18" charset="0"/>
                  </a:rPr>
                  <a:t>that are </a:t>
                </a:r>
                <a:r>
                  <a:rPr lang="en-US" sz="1700" dirty="0">
                    <a:latin typeface="Times New Roman" panose="02020603050405020304" pitchFamily="18" charset="0"/>
                    <a:cs typeface="Times New Roman" panose="02020603050405020304" pitchFamily="18" charset="0"/>
                  </a:rPr>
                  <a:t>not equal to zero in spherical polar coordinates. </a:t>
                </a:r>
                <a:r>
                  <a:rPr lang="en-US" sz="1700" dirty="0" smtClean="0">
                    <a:latin typeface="Times New Roman" panose="02020603050405020304" pitchFamily="18" charset="0"/>
                    <a:cs typeface="Times New Roman" panose="02020603050405020304" pitchFamily="18" charset="0"/>
                  </a:rPr>
                  <a:t>  This will be applied when deriving the Schwarzschild metric using Tensor calculus.</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sz="1700" i="1">
                              <a:latin typeface="Cambria Math" panose="02040503050406030204" pitchFamily="18" charset="0"/>
                            </a:rPr>
                          </m:ctrlPr>
                        </m:fPr>
                        <m:num>
                          <m:r>
                            <a:rPr lang="en-US" sz="1700" i="1">
                              <a:latin typeface="Cambria Math" panose="02040503050406030204" pitchFamily="18" charset="0"/>
                            </a:rPr>
                            <m:t>𝜕</m:t>
                          </m:r>
                          <m:r>
                            <a:rPr lang="en-US" sz="1700" i="1">
                              <a:latin typeface="Cambria Math" panose="02040503050406030204" pitchFamily="18" charset="0"/>
                            </a:rPr>
                            <m:t>𝐿</m:t>
                          </m:r>
                        </m:num>
                        <m:den>
                          <m:r>
                            <a:rPr lang="en-US" sz="1700" i="1">
                              <a:latin typeface="Cambria Math" panose="02040503050406030204" pitchFamily="18" charset="0"/>
                            </a:rPr>
                            <m:t>𝜕</m:t>
                          </m:r>
                          <m:r>
                            <a:rPr lang="en-US" sz="1700" b="0" i="1" smtClean="0">
                              <a:latin typeface="Cambria Math" panose="02040503050406030204" pitchFamily="18" charset="0"/>
                            </a:rPr>
                            <m:t>𝑟</m:t>
                          </m:r>
                        </m:den>
                      </m:f>
                      <m:r>
                        <a:rPr lang="en-US" sz="1700" b="0" i="1" smtClean="0">
                          <a:latin typeface="Cambria Math" panose="02040503050406030204" pitchFamily="18" charset="0"/>
                        </a:rPr>
                        <m:t>=</m:t>
                      </m:r>
                      <m:r>
                        <a:rPr lang="en-US" sz="1700" b="0" i="1" smtClean="0">
                          <a:latin typeface="Cambria Math" panose="02040503050406030204" pitchFamily="18" charset="0"/>
                        </a:rPr>
                        <m:t>𝑟</m:t>
                      </m:r>
                      <m:sSup>
                        <m:sSupPr>
                          <m:ctrlPr>
                            <a:rPr lang="en-US" sz="1700" i="1">
                              <a:latin typeface="Cambria Math" panose="02040503050406030204" pitchFamily="18" charset="0"/>
                            </a:rPr>
                          </m:ctrlPr>
                        </m:sSupPr>
                        <m:e>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i="1">
                                      <a:latin typeface="Cambria Math" panose="02040503050406030204" pitchFamily="18" charset="0"/>
                                    </a:rPr>
                                    <m:t>𝜃</m:t>
                                  </m:r>
                                </m:num>
                                <m:den>
                                  <m:r>
                                    <a:rPr lang="en-US" sz="1700" i="1">
                                      <a:latin typeface="Cambria Math" panose="02040503050406030204" pitchFamily="18" charset="0"/>
                                    </a:rPr>
                                    <m:t>𝑑𝑡</m:t>
                                  </m:r>
                                </m:den>
                              </m:f>
                            </m:e>
                          </m:d>
                        </m:e>
                        <m:sup>
                          <m:r>
                            <a:rPr lang="en-US" sz="1700" i="1">
                              <a:latin typeface="Cambria Math" panose="02040503050406030204" pitchFamily="18" charset="0"/>
                            </a:rPr>
                            <m:t>2</m:t>
                          </m:r>
                        </m:sup>
                      </m:sSup>
                      <m:r>
                        <a:rPr lang="en-US" sz="1700" b="0" i="1" smtClean="0">
                          <a:latin typeface="Cambria Math" panose="02040503050406030204" pitchFamily="18" charset="0"/>
                        </a:rPr>
                        <m:t>+</m:t>
                      </m:r>
                      <m:r>
                        <a:rPr lang="en-US" sz="1700" b="0" i="1" smtClean="0">
                          <a:latin typeface="Cambria Math" panose="02040503050406030204" pitchFamily="18" charset="0"/>
                        </a:rPr>
                        <m:t>𝑟</m:t>
                      </m:r>
                      <m:sSup>
                        <m:sSupPr>
                          <m:ctrlPr>
                            <a:rPr lang="en-US" sz="1700" i="1">
                              <a:latin typeface="Cambria Math" panose="02040503050406030204" pitchFamily="18" charset="0"/>
                            </a:rPr>
                          </m:ctrlPr>
                        </m:sSupPr>
                        <m:e>
                          <m:r>
                            <m:rPr>
                              <m:sty m:val="p"/>
                            </m:rPr>
                            <a:rPr lang="en-US" sz="1700">
                              <a:latin typeface="Cambria Math" panose="02040503050406030204" pitchFamily="18" charset="0"/>
                            </a:rPr>
                            <m:t>sin</m:t>
                          </m:r>
                        </m:e>
                        <m:sup>
                          <m:r>
                            <a:rPr lang="en-US" sz="1700" i="1">
                              <a:latin typeface="Cambria Math" panose="02040503050406030204" pitchFamily="18" charset="0"/>
                            </a:rPr>
                            <m:t>2</m:t>
                          </m:r>
                        </m:sup>
                      </m:sSup>
                      <m:r>
                        <a:rPr lang="en-US" sz="1700" i="1">
                          <a:latin typeface="Cambria Math" panose="02040503050406030204" pitchFamily="18" charset="0"/>
                        </a:rPr>
                        <m:t>𝜃</m:t>
                      </m:r>
                      <m:sSup>
                        <m:sSupPr>
                          <m:ctrlPr>
                            <a:rPr lang="en-US" sz="1700" i="1">
                              <a:latin typeface="Cambria Math" panose="02040503050406030204" pitchFamily="18" charset="0"/>
                            </a:rPr>
                          </m:ctrlPr>
                        </m:sSupPr>
                        <m:e>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i="1">
                                      <a:latin typeface="Cambria Math" panose="02040503050406030204" pitchFamily="18" charset="0"/>
                                    </a:rPr>
                                    <m:t>𝜙</m:t>
                                  </m:r>
                                </m:num>
                                <m:den>
                                  <m:r>
                                    <a:rPr lang="en-US" sz="1700" i="1">
                                      <a:latin typeface="Cambria Math" panose="02040503050406030204" pitchFamily="18" charset="0"/>
                                    </a:rPr>
                                    <m:t>𝑑𝑡</m:t>
                                  </m:r>
                                </m:den>
                              </m:f>
                            </m:e>
                          </m:d>
                        </m:e>
                        <m:sup>
                          <m:r>
                            <a:rPr lang="en-US" sz="1700" i="1">
                              <a:latin typeface="Cambria Math" panose="02040503050406030204" pitchFamily="18" charset="0"/>
                            </a:rPr>
                            <m:t>2</m:t>
                          </m:r>
                        </m:sup>
                      </m:sSup>
                      <m:r>
                        <a:rPr lang="en-US" sz="1700" b="0" i="1" smtClean="0">
                          <a:latin typeface="Cambria Math" panose="02040503050406030204" pitchFamily="18" charset="0"/>
                        </a:rPr>
                        <m:t>           </m:t>
                      </m:r>
                      <m:f>
                        <m:fPr>
                          <m:ctrlPr>
                            <a:rPr lang="en-US" sz="1700" i="1">
                              <a:latin typeface="Cambria Math" panose="02040503050406030204" pitchFamily="18" charset="0"/>
                            </a:rPr>
                          </m:ctrlPr>
                        </m:fPr>
                        <m:num>
                          <m:r>
                            <a:rPr lang="en-US" sz="1700" i="1">
                              <a:latin typeface="Cambria Math" panose="02040503050406030204" pitchFamily="18" charset="0"/>
                            </a:rPr>
                            <m:t>𝜕</m:t>
                          </m:r>
                          <m:r>
                            <a:rPr lang="en-US" sz="1700" i="1">
                              <a:latin typeface="Cambria Math" panose="02040503050406030204" pitchFamily="18" charset="0"/>
                            </a:rPr>
                            <m:t>𝐿</m:t>
                          </m:r>
                        </m:num>
                        <m:den>
                          <m:r>
                            <a:rPr lang="en-US" sz="1700" i="1">
                              <a:latin typeface="Cambria Math" panose="02040503050406030204" pitchFamily="18" charset="0"/>
                            </a:rPr>
                            <m:t>𝜕</m:t>
                          </m:r>
                          <m:d>
                            <m:dPr>
                              <m:ctrlPr>
                                <a:rPr lang="en-US" sz="1700" i="1">
                                  <a:latin typeface="Cambria Math" panose="02040503050406030204" pitchFamily="18" charset="0"/>
                                </a:rPr>
                              </m:ctrlPr>
                            </m:dPr>
                            <m:e>
                              <m:f>
                                <m:fPr>
                                  <m:type m:val="lin"/>
                                  <m:ctrlPr>
                                    <a:rPr lang="en-US" sz="1700" i="1">
                                      <a:latin typeface="Cambria Math" panose="02040503050406030204" pitchFamily="18" charset="0"/>
                                    </a:rPr>
                                  </m:ctrlPr>
                                </m:fPr>
                                <m:num>
                                  <m:r>
                                    <a:rPr lang="en-US" sz="1700" i="1">
                                      <a:latin typeface="Cambria Math" panose="02040503050406030204" pitchFamily="18" charset="0"/>
                                    </a:rPr>
                                    <m:t>𝑑𝑟</m:t>
                                  </m:r>
                                </m:num>
                                <m:den>
                                  <m:r>
                                    <a:rPr lang="en-US" sz="1700" i="1">
                                      <a:latin typeface="Cambria Math" panose="02040503050406030204" pitchFamily="18" charset="0"/>
                                    </a:rPr>
                                    <m:t>𝑑𝑡</m:t>
                                  </m:r>
                                </m:den>
                              </m:f>
                            </m:e>
                          </m:d>
                        </m:den>
                      </m:f>
                      <m:r>
                        <a:rPr lang="en-US" sz="1700" i="1">
                          <a:latin typeface="Cambria Math" panose="02040503050406030204" pitchFamily="18" charset="0"/>
                        </a:rPr>
                        <m:t>=</m:t>
                      </m:r>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𝑑𝑟</m:t>
                              </m:r>
                            </m:num>
                            <m:den>
                              <m:r>
                                <a:rPr lang="en-US" sz="1700" i="1">
                                  <a:latin typeface="Cambria Math" panose="02040503050406030204" pitchFamily="18" charset="0"/>
                                </a:rPr>
                                <m:t>𝑑𝑡</m:t>
                              </m:r>
                            </m:den>
                          </m:f>
                        </m:e>
                      </m:d>
                      <m:r>
                        <a:rPr lang="en-US" sz="1700" b="0" i="1" smtClean="0">
                          <a:latin typeface="Cambria Math" panose="02040503050406030204" pitchFamily="18" charset="0"/>
                        </a:rPr>
                        <m:t>           </m:t>
                      </m:r>
                      <m:f>
                        <m:fPr>
                          <m:ctrlPr>
                            <a:rPr lang="en-US" sz="1700" i="1">
                              <a:latin typeface="Cambria Math" panose="02040503050406030204" pitchFamily="18" charset="0"/>
                            </a:rPr>
                          </m:ctrlPr>
                        </m:fPr>
                        <m:num>
                          <m:r>
                            <a:rPr lang="en-US" sz="1700" i="1">
                              <a:latin typeface="Cambria Math" panose="02040503050406030204" pitchFamily="18" charset="0"/>
                            </a:rPr>
                            <m:t>𝑑</m:t>
                          </m:r>
                        </m:num>
                        <m:den>
                          <m:r>
                            <a:rPr lang="en-US" sz="1700" i="1">
                              <a:latin typeface="Cambria Math" panose="02040503050406030204" pitchFamily="18" charset="0"/>
                            </a:rPr>
                            <m:t>𝑑𝑡</m:t>
                          </m:r>
                        </m:den>
                      </m:f>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m:t>
                              </m:r>
                              <m:r>
                                <a:rPr lang="en-US" sz="1700" i="1">
                                  <a:latin typeface="Cambria Math" panose="02040503050406030204" pitchFamily="18" charset="0"/>
                                </a:rPr>
                                <m:t>𝐿</m:t>
                              </m:r>
                            </m:num>
                            <m:den>
                              <m:r>
                                <a:rPr lang="en-US" sz="1700" i="1">
                                  <a:latin typeface="Cambria Math" panose="02040503050406030204" pitchFamily="18" charset="0"/>
                                </a:rPr>
                                <m:t>𝜕</m:t>
                              </m:r>
                              <m:d>
                                <m:dPr>
                                  <m:ctrlPr>
                                    <a:rPr lang="en-US" sz="1700" i="1">
                                      <a:latin typeface="Cambria Math" panose="02040503050406030204" pitchFamily="18" charset="0"/>
                                    </a:rPr>
                                  </m:ctrlPr>
                                </m:dPr>
                                <m:e>
                                  <m:f>
                                    <m:fPr>
                                      <m:type m:val="lin"/>
                                      <m:ctrlPr>
                                        <a:rPr lang="en-US" sz="1700" i="1">
                                          <a:latin typeface="Cambria Math" panose="02040503050406030204" pitchFamily="18" charset="0"/>
                                        </a:rPr>
                                      </m:ctrlPr>
                                    </m:fPr>
                                    <m:num>
                                      <m:r>
                                        <a:rPr lang="en-US" sz="1700" i="1">
                                          <a:latin typeface="Cambria Math" panose="02040503050406030204" pitchFamily="18" charset="0"/>
                                        </a:rPr>
                                        <m:t>𝑑𝑟</m:t>
                                      </m:r>
                                    </m:num>
                                    <m:den>
                                      <m:r>
                                        <a:rPr lang="en-US" sz="1700" i="1">
                                          <a:latin typeface="Cambria Math" panose="02040503050406030204" pitchFamily="18" charset="0"/>
                                        </a:rPr>
                                        <m:t>𝑑𝑡</m:t>
                                      </m:r>
                                    </m:den>
                                  </m:f>
                                </m:e>
                              </m:d>
                            </m:den>
                          </m:f>
                        </m:e>
                      </m:d>
                      <m:r>
                        <a:rPr lang="en-US" sz="1700" i="1">
                          <a:latin typeface="Cambria Math" panose="02040503050406030204" pitchFamily="18" charset="0"/>
                        </a:rPr>
                        <m:t>=</m:t>
                      </m:r>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sSup>
                                <m:sSupPr>
                                  <m:ctrlPr>
                                    <a:rPr lang="en-US" sz="1700" i="1">
                                      <a:latin typeface="Cambria Math" panose="02040503050406030204" pitchFamily="18" charset="0"/>
                                    </a:rPr>
                                  </m:ctrlPr>
                                </m:sSupPr>
                                <m:e>
                                  <m:r>
                                    <a:rPr lang="en-US" sz="1700" i="1">
                                      <a:latin typeface="Cambria Math" panose="02040503050406030204" pitchFamily="18" charset="0"/>
                                    </a:rPr>
                                    <m:t>𝑑</m:t>
                                  </m:r>
                                </m:e>
                                <m:sup>
                                  <m:r>
                                    <a:rPr lang="en-US" sz="1700" i="1">
                                      <a:latin typeface="Cambria Math" panose="02040503050406030204" pitchFamily="18" charset="0"/>
                                    </a:rPr>
                                    <m:t>2</m:t>
                                  </m:r>
                                </m:sup>
                              </m:sSup>
                              <m:r>
                                <a:rPr lang="en-US" sz="1700" i="1">
                                  <a:latin typeface="Cambria Math" panose="02040503050406030204" pitchFamily="18" charset="0"/>
                                </a:rPr>
                                <m:t>𝑟</m:t>
                              </m:r>
                            </m:num>
                            <m:den>
                              <m:r>
                                <a:rPr lang="en-US" sz="1700" i="1">
                                  <a:latin typeface="Cambria Math" panose="02040503050406030204" pitchFamily="18" charset="0"/>
                                </a:rPr>
                                <m:t>𝑑</m:t>
                              </m:r>
                              <m:sSup>
                                <m:sSupPr>
                                  <m:ctrlPr>
                                    <a:rPr lang="en-US" sz="1700" i="1">
                                      <a:latin typeface="Cambria Math" panose="02040503050406030204" pitchFamily="18" charset="0"/>
                                    </a:rPr>
                                  </m:ctrlPr>
                                </m:sSupPr>
                                <m:e>
                                  <m:r>
                                    <a:rPr lang="en-US" sz="1700" i="1">
                                      <a:latin typeface="Cambria Math" panose="02040503050406030204" pitchFamily="18" charset="0"/>
                                    </a:rPr>
                                    <m:t>𝑡</m:t>
                                  </m:r>
                                </m:e>
                                <m:sup>
                                  <m:r>
                                    <a:rPr lang="en-US" sz="1700" i="1">
                                      <a:latin typeface="Cambria Math" panose="02040503050406030204" pitchFamily="18" charset="0"/>
                                    </a:rPr>
                                    <m:t>2</m:t>
                                  </m:r>
                                </m:sup>
                              </m:sSup>
                            </m:den>
                          </m:f>
                        </m:e>
                      </m:d>
                    </m:oMath>
                  </m:oMathPara>
                </a14:m>
                <a:endParaRPr lang="en-US" sz="17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sz="1700" i="1">
                              <a:latin typeface="Cambria Math" panose="02040503050406030204" pitchFamily="18" charset="0"/>
                            </a:rPr>
                          </m:ctrlPr>
                        </m:fPr>
                        <m:num>
                          <m:r>
                            <a:rPr lang="en-US" sz="1700" i="1">
                              <a:latin typeface="Cambria Math" panose="02040503050406030204" pitchFamily="18" charset="0"/>
                            </a:rPr>
                            <m:t>𝑑</m:t>
                          </m:r>
                        </m:num>
                        <m:den>
                          <m:r>
                            <a:rPr lang="en-US" sz="1700" i="1">
                              <a:latin typeface="Cambria Math" panose="02040503050406030204" pitchFamily="18" charset="0"/>
                            </a:rPr>
                            <m:t>𝑑𝑡</m:t>
                          </m:r>
                        </m:den>
                      </m:f>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m:t>
                              </m:r>
                              <m:r>
                                <a:rPr lang="en-US" sz="1700" i="1">
                                  <a:latin typeface="Cambria Math" panose="02040503050406030204" pitchFamily="18" charset="0"/>
                                </a:rPr>
                                <m:t>𝐿</m:t>
                              </m:r>
                            </m:num>
                            <m:den>
                              <m:r>
                                <a:rPr lang="en-US" sz="1700" i="1">
                                  <a:latin typeface="Cambria Math" panose="02040503050406030204" pitchFamily="18" charset="0"/>
                                </a:rPr>
                                <m:t>𝜕</m:t>
                              </m:r>
                              <m:d>
                                <m:dPr>
                                  <m:ctrlPr>
                                    <a:rPr lang="en-US" sz="1700" i="1">
                                      <a:latin typeface="Cambria Math" panose="02040503050406030204" pitchFamily="18" charset="0"/>
                                    </a:rPr>
                                  </m:ctrlPr>
                                </m:dPr>
                                <m:e>
                                  <m:f>
                                    <m:fPr>
                                      <m:type m:val="lin"/>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b="0" i="1" smtClean="0">
                                          <a:latin typeface="Cambria Math" panose="02040503050406030204" pitchFamily="18" charset="0"/>
                                        </a:rPr>
                                        <m:t>𝑟</m:t>
                                      </m:r>
                                    </m:num>
                                    <m:den>
                                      <m:r>
                                        <a:rPr lang="en-US" sz="1700" i="1">
                                          <a:latin typeface="Cambria Math" panose="02040503050406030204" pitchFamily="18" charset="0"/>
                                        </a:rPr>
                                        <m:t>𝑑𝑡</m:t>
                                      </m:r>
                                    </m:den>
                                  </m:f>
                                </m:e>
                              </m:d>
                            </m:den>
                          </m:f>
                        </m:e>
                      </m:d>
                      <m:r>
                        <a:rPr lang="en-US" sz="1700" i="1">
                          <a:latin typeface="Cambria Math" panose="02040503050406030204" pitchFamily="18" charset="0"/>
                        </a:rPr>
                        <m:t>−</m:t>
                      </m:r>
                      <m:f>
                        <m:fPr>
                          <m:ctrlPr>
                            <a:rPr lang="en-US" sz="1700" i="1">
                              <a:latin typeface="Cambria Math" panose="02040503050406030204" pitchFamily="18" charset="0"/>
                            </a:rPr>
                          </m:ctrlPr>
                        </m:fPr>
                        <m:num>
                          <m:r>
                            <a:rPr lang="en-US" sz="1700" i="1">
                              <a:latin typeface="Cambria Math" panose="02040503050406030204" pitchFamily="18" charset="0"/>
                            </a:rPr>
                            <m:t>𝜕</m:t>
                          </m:r>
                          <m:r>
                            <a:rPr lang="en-US" sz="1700" i="1">
                              <a:latin typeface="Cambria Math" panose="02040503050406030204" pitchFamily="18" charset="0"/>
                            </a:rPr>
                            <m:t>𝐿</m:t>
                          </m:r>
                        </m:num>
                        <m:den>
                          <m:r>
                            <a:rPr lang="en-US" sz="1700" i="1">
                              <a:latin typeface="Cambria Math" panose="02040503050406030204" pitchFamily="18" charset="0"/>
                            </a:rPr>
                            <m:t>𝜕</m:t>
                          </m:r>
                          <m:r>
                            <a:rPr lang="en-US" sz="1700" b="0" i="1" smtClean="0">
                              <a:latin typeface="Cambria Math" panose="02040503050406030204" pitchFamily="18" charset="0"/>
                            </a:rPr>
                            <m:t>𝑟</m:t>
                          </m:r>
                        </m:den>
                      </m:f>
                      <m:r>
                        <a:rPr lang="en-US" sz="1700" i="1">
                          <a:latin typeface="Cambria Math" panose="02040503050406030204" pitchFamily="18" charset="0"/>
                        </a:rPr>
                        <m:t>=</m:t>
                      </m:r>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sSup>
                                <m:sSupPr>
                                  <m:ctrlPr>
                                    <a:rPr lang="en-US" sz="1700" i="1">
                                      <a:latin typeface="Cambria Math" panose="02040503050406030204" pitchFamily="18" charset="0"/>
                                    </a:rPr>
                                  </m:ctrlPr>
                                </m:sSupPr>
                                <m:e>
                                  <m:r>
                                    <a:rPr lang="en-US" sz="1700" i="1">
                                      <a:latin typeface="Cambria Math" panose="02040503050406030204" pitchFamily="18" charset="0"/>
                                    </a:rPr>
                                    <m:t>𝑑</m:t>
                                  </m:r>
                                </m:e>
                                <m:sup>
                                  <m:r>
                                    <a:rPr lang="en-US" sz="1700" i="1">
                                      <a:latin typeface="Cambria Math" panose="02040503050406030204" pitchFamily="18" charset="0"/>
                                    </a:rPr>
                                    <m:t>2</m:t>
                                  </m:r>
                                </m:sup>
                              </m:sSup>
                              <m:r>
                                <a:rPr lang="en-US" sz="1700" i="1">
                                  <a:latin typeface="Cambria Math" panose="02040503050406030204" pitchFamily="18" charset="0"/>
                                </a:rPr>
                                <m:t>𝑟</m:t>
                              </m:r>
                            </m:num>
                            <m:den>
                              <m:r>
                                <a:rPr lang="en-US" sz="1700" i="1">
                                  <a:latin typeface="Cambria Math" panose="02040503050406030204" pitchFamily="18" charset="0"/>
                                </a:rPr>
                                <m:t>𝑑</m:t>
                              </m:r>
                              <m:sSup>
                                <m:sSupPr>
                                  <m:ctrlPr>
                                    <a:rPr lang="en-US" sz="1700" i="1">
                                      <a:latin typeface="Cambria Math" panose="02040503050406030204" pitchFamily="18" charset="0"/>
                                    </a:rPr>
                                  </m:ctrlPr>
                                </m:sSupPr>
                                <m:e>
                                  <m:r>
                                    <a:rPr lang="en-US" sz="1700" i="1">
                                      <a:latin typeface="Cambria Math" panose="02040503050406030204" pitchFamily="18" charset="0"/>
                                    </a:rPr>
                                    <m:t>𝑡</m:t>
                                  </m:r>
                                </m:e>
                                <m:sup>
                                  <m:r>
                                    <a:rPr lang="en-US" sz="1700" i="1">
                                      <a:latin typeface="Cambria Math" panose="02040503050406030204" pitchFamily="18" charset="0"/>
                                    </a:rPr>
                                    <m:t>2</m:t>
                                  </m:r>
                                </m:sup>
                              </m:sSup>
                            </m:den>
                          </m:f>
                        </m:e>
                      </m:d>
                      <m:r>
                        <a:rPr lang="en-US" sz="1700" b="0" i="1" smtClean="0">
                          <a:latin typeface="Cambria Math" panose="02040503050406030204" pitchFamily="18" charset="0"/>
                        </a:rPr>
                        <m:t>−</m:t>
                      </m:r>
                      <m:r>
                        <a:rPr lang="en-US" sz="1700" i="1">
                          <a:latin typeface="Cambria Math" panose="02040503050406030204" pitchFamily="18" charset="0"/>
                        </a:rPr>
                        <m:t>𝑟</m:t>
                      </m:r>
                      <m:sSup>
                        <m:sSupPr>
                          <m:ctrlPr>
                            <a:rPr lang="en-US" sz="1700" i="1">
                              <a:latin typeface="Cambria Math" panose="02040503050406030204" pitchFamily="18" charset="0"/>
                            </a:rPr>
                          </m:ctrlPr>
                        </m:sSupPr>
                        <m:e>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i="1">
                                      <a:latin typeface="Cambria Math" panose="02040503050406030204" pitchFamily="18" charset="0"/>
                                    </a:rPr>
                                    <m:t>𝜃</m:t>
                                  </m:r>
                                </m:num>
                                <m:den>
                                  <m:r>
                                    <a:rPr lang="en-US" sz="1700" i="1">
                                      <a:latin typeface="Cambria Math" panose="02040503050406030204" pitchFamily="18" charset="0"/>
                                    </a:rPr>
                                    <m:t>𝑑𝑡</m:t>
                                  </m:r>
                                </m:den>
                              </m:f>
                            </m:e>
                          </m:d>
                        </m:e>
                        <m:sup>
                          <m:r>
                            <a:rPr lang="en-US" sz="1700" i="1">
                              <a:latin typeface="Cambria Math" panose="02040503050406030204" pitchFamily="18" charset="0"/>
                            </a:rPr>
                            <m:t>2</m:t>
                          </m:r>
                        </m:sup>
                      </m:sSup>
                      <m:r>
                        <a:rPr lang="en-US" sz="1700" b="0" i="1" smtClean="0">
                          <a:latin typeface="Cambria Math" panose="02040503050406030204" pitchFamily="18" charset="0"/>
                        </a:rPr>
                        <m:t>−</m:t>
                      </m:r>
                      <m:r>
                        <a:rPr lang="en-US" sz="1700" i="1">
                          <a:latin typeface="Cambria Math" panose="02040503050406030204" pitchFamily="18" charset="0"/>
                        </a:rPr>
                        <m:t>𝑟</m:t>
                      </m:r>
                      <m:sSup>
                        <m:sSupPr>
                          <m:ctrlPr>
                            <a:rPr lang="en-US" sz="1700" i="1">
                              <a:latin typeface="Cambria Math" panose="02040503050406030204" pitchFamily="18" charset="0"/>
                            </a:rPr>
                          </m:ctrlPr>
                        </m:sSupPr>
                        <m:e>
                          <m:r>
                            <m:rPr>
                              <m:sty m:val="p"/>
                            </m:rPr>
                            <a:rPr lang="en-US" sz="1700">
                              <a:latin typeface="Cambria Math" panose="02040503050406030204" pitchFamily="18" charset="0"/>
                            </a:rPr>
                            <m:t>sin</m:t>
                          </m:r>
                        </m:e>
                        <m:sup>
                          <m:r>
                            <a:rPr lang="en-US" sz="1700" i="1">
                              <a:latin typeface="Cambria Math" panose="02040503050406030204" pitchFamily="18" charset="0"/>
                            </a:rPr>
                            <m:t>2</m:t>
                          </m:r>
                        </m:sup>
                      </m:sSup>
                      <m:r>
                        <a:rPr lang="en-US" sz="1700" i="1">
                          <a:latin typeface="Cambria Math" panose="02040503050406030204" pitchFamily="18" charset="0"/>
                        </a:rPr>
                        <m:t>𝜃</m:t>
                      </m:r>
                      <m:sSup>
                        <m:sSupPr>
                          <m:ctrlPr>
                            <a:rPr lang="en-US" sz="1700" i="1">
                              <a:latin typeface="Cambria Math" panose="02040503050406030204" pitchFamily="18" charset="0"/>
                            </a:rPr>
                          </m:ctrlPr>
                        </m:sSupPr>
                        <m:e>
                          <m:d>
                            <m:dPr>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𝑑</m:t>
                                  </m:r>
                                  <m:r>
                                    <a:rPr lang="en-US" sz="1700" i="1">
                                      <a:latin typeface="Cambria Math" panose="02040503050406030204" pitchFamily="18" charset="0"/>
                                    </a:rPr>
                                    <m:t>𝜙</m:t>
                                  </m:r>
                                </m:num>
                                <m:den>
                                  <m:r>
                                    <a:rPr lang="en-US" sz="1700" i="1">
                                      <a:latin typeface="Cambria Math" panose="02040503050406030204" pitchFamily="18" charset="0"/>
                                    </a:rPr>
                                    <m:t>𝑑𝑡</m:t>
                                  </m:r>
                                </m:den>
                              </m:f>
                            </m:e>
                          </m:d>
                        </m:e>
                        <m:sup>
                          <m:r>
                            <a:rPr lang="en-US" sz="1700" i="1">
                              <a:latin typeface="Cambria Math" panose="02040503050406030204" pitchFamily="18" charset="0"/>
                            </a:rPr>
                            <m:t>2</m:t>
                          </m:r>
                        </m:sup>
                      </m:sSup>
                      <m:r>
                        <a:rPr lang="en-US" sz="1700" b="0" i="0" smtClean="0">
                          <a:latin typeface="Cambria Math" panose="02040503050406030204" pitchFamily="18" charset="0"/>
                        </a:rPr>
                        <m:t>=</m:t>
                      </m:r>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𝑑</m:t>
                              </m:r>
                            </m:e>
                            <m:sup>
                              <m:r>
                                <a:rPr lang="en-US" sz="1600">
                                  <a:latin typeface="Cambria Math" panose="02040503050406030204" pitchFamily="18" charset="0"/>
                                </a:rPr>
                                <m:t>2</m:t>
                              </m:r>
                            </m:sup>
                          </m:sSup>
                          <m:sSup>
                            <m:sSupPr>
                              <m:ctrlPr>
                                <a:rPr lang="en-US" sz="1600" i="1">
                                  <a:latin typeface="Cambria Math" panose="02040503050406030204" pitchFamily="18" charset="0"/>
                                </a:rPr>
                              </m:ctrlPr>
                            </m:sSupPr>
                            <m:e>
                              <m:r>
                                <a:rPr lang="en-US" sz="1600" i="1">
                                  <a:latin typeface="Cambria Math" panose="02040503050406030204" pitchFamily="18" charset="0"/>
                                </a:rPr>
                                <m:t>𝑥</m:t>
                              </m:r>
                            </m:e>
                            <m:sup>
                              <m:r>
                                <a:rPr lang="en-US" sz="1600" i="1">
                                  <a:latin typeface="Cambria Math" panose="02040503050406030204" pitchFamily="18" charset="0"/>
                                </a:rPr>
                                <m:t>𝑖</m:t>
                              </m:r>
                            </m:sup>
                          </m:sSup>
                        </m:num>
                        <m:den>
                          <m:r>
                            <a:rPr lang="en-US" sz="1600" i="1">
                              <a:latin typeface="Cambria Math" panose="02040503050406030204" pitchFamily="18" charset="0"/>
                            </a:rPr>
                            <m:t>𝑑</m:t>
                          </m:r>
                          <m:sSup>
                            <m:sSupPr>
                              <m:ctrlPr>
                                <a:rPr lang="en-US" sz="1600" i="1">
                                  <a:latin typeface="Cambria Math" panose="02040503050406030204" pitchFamily="18" charset="0"/>
                                </a:rPr>
                              </m:ctrlPr>
                            </m:sSupPr>
                            <m:e>
                              <m:r>
                                <a:rPr lang="en-US" sz="1600" i="1">
                                  <a:latin typeface="Cambria Math" panose="02040503050406030204" pitchFamily="18" charset="0"/>
                                </a:rPr>
                                <m:t>𝑡</m:t>
                              </m:r>
                            </m:e>
                            <m:sup>
                              <m:r>
                                <a:rPr lang="en-US" sz="1600">
                                  <a:latin typeface="Cambria Math" panose="02040503050406030204" pitchFamily="18" charset="0"/>
                                </a:rPr>
                                <m:t>2</m:t>
                              </m:r>
                            </m:sup>
                          </m:sSup>
                        </m:den>
                      </m:f>
                      <m:r>
                        <a:rPr lang="en-US" sz="1600">
                          <a:latin typeface="Cambria Math" panose="02040503050406030204" pitchFamily="18" charset="0"/>
                        </a:rPr>
                        <m:t>+</m:t>
                      </m:r>
                      <m:nary>
                        <m:naryPr>
                          <m:chr m:val="∑"/>
                          <m:limLoc m:val="undOvr"/>
                          <m:ctrlPr>
                            <a:rPr lang="en-US" sz="1600" i="1">
                              <a:latin typeface="Cambria Math" panose="02040503050406030204" pitchFamily="18" charset="0"/>
                            </a:rPr>
                          </m:ctrlPr>
                        </m:naryPr>
                        <m:sub>
                          <m:r>
                            <a:rPr lang="en-US" sz="1600" i="1">
                              <a:latin typeface="Cambria Math" panose="02040503050406030204" pitchFamily="18" charset="0"/>
                            </a:rPr>
                            <m:t>𝑗</m:t>
                          </m:r>
                          <m:r>
                            <a:rPr lang="en-US" sz="1600">
                              <a:latin typeface="Cambria Math" panose="02040503050406030204" pitchFamily="18" charset="0"/>
                            </a:rPr>
                            <m:t>=1</m:t>
                          </m:r>
                        </m:sub>
                        <m:sup>
                          <m:r>
                            <a:rPr lang="en-US" sz="1600">
                              <a:latin typeface="Cambria Math" panose="02040503050406030204" pitchFamily="18" charset="0"/>
                            </a:rPr>
                            <m:t>3</m:t>
                          </m:r>
                        </m:sup>
                        <m:e>
                          <m:nary>
                            <m:naryPr>
                              <m:chr m:val="∑"/>
                              <m:limLoc m:val="undOvr"/>
                              <m:ctrlPr>
                                <a:rPr lang="en-US" sz="1600" i="1">
                                  <a:latin typeface="Cambria Math" panose="02040503050406030204" pitchFamily="18" charset="0"/>
                                </a:rPr>
                              </m:ctrlPr>
                            </m:naryPr>
                            <m:sub>
                              <m:r>
                                <a:rPr lang="en-US" sz="1600" i="1">
                                  <a:latin typeface="Cambria Math" panose="02040503050406030204" pitchFamily="18" charset="0"/>
                                </a:rPr>
                                <m:t>𝑘</m:t>
                              </m:r>
                              <m:r>
                                <a:rPr lang="en-US" sz="1600">
                                  <a:latin typeface="Cambria Math" panose="02040503050406030204" pitchFamily="18" charset="0"/>
                                </a:rPr>
                                <m:t>=1</m:t>
                              </m:r>
                            </m:sub>
                            <m:sup>
                              <m:r>
                                <a:rPr lang="en-US" sz="1600">
                                  <a:latin typeface="Cambria Math" panose="02040503050406030204" pitchFamily="18" charset="0"/>
                                </a:rPr>
                                <m:t>3</m:t>
                              </m:r>
                            </m:sup>
                            <m:e>
                              <m:sSubSup>
                                <m:sSubSupPr>
                                  <m:ctrlPr>
                                    <a:rPr lang="en-US" sz="1600" i="1">
                                      <a:latin typeface="Cambria Math" panose="02040503050406030204" pitchFamily="18" charset="0"/>
                                    </a:rPr>
                                  </m:ctrlPr>
                                </m:sSubSupPr>
                                <m:e>
                                  <m:r>
                                    <m:rPr>
                                      <m:sty m:val="p"/>
                                    </m:rPr>
                                    <a:rPr lang="en-US" sz="1600">
                                      <a:latin typeface="Cambria Math" panose="02040503050406030204" pitchFamily="18" charset="0"/>
                                    </a:rPr>
                                    <m:t>Γ</m:t>
                                  </m:r>
                                </m:e>
                                <m:sub>
                                  <m:r>
                                    <a:rPr lang="en-US" sz="1600" i="1">
                                      <a:latin typeface="Cambria Math" panose="02040503050406030204" pitchFamily="18" charset="0"/>
                                    </a:rPr>
                                    <m:t>𝑗𝑘</m:t>
                                  </m:r>
                                </m:sub>
                                <m:sup>
                                  <m:r>
                                    <a:rPr lang="en-US" sz="1600" i="1">
                                      <a:latin typeface="Cambria Math" panose="02040503050406030204" pitchFamily="18" charset="0"/>
                                    </a:rPr>
                                    <m:t>𝑖</m:t>
                                  </m:r>
                                </m:sup>
                              </m:sSubSup>
                              <m:f>
                                <m:fPr>
                                  <m:ctrlPr>
                                    <a:rPr lang="en-US" sz="1600" i="1">
                                      <a:latin typeface="Cambria Math" panose="02040503050406030204" pitchFamily="18" charset="0"/>
                                    </a:rPr>
                                  </m:ctrlPr>
                                </m:fPr>
                                <m:num>
                                  <m:r>
                                    <a:rPr lang="en-US" sz="1600" i="1">
                                      <a:latin typeface="Cambria Math" panose="02040503050406030204" pitchFamily="18" charset="0"/>
                                    </a:rPr>
                                    <m:t>𝑑</m:t>
                                  </m:r>
                                  <m:sSup>
                                    <m:sSupPr>
                                      <m:ctrlPr>
                                        <a:rPr lang="en-US" sz="1600" i="1">
                                          <a:latin typeface="Cambria Math" panose="02040503050406030204" pitchFamily="18" charset="0"/>
                                        </a:rPr>
                                      </m:ctrlPr>
                                    </m:sSupPr>
                                    <m:e>
                                      <m:r>
                                        <a:rPr lang="en-US" sz="1600" i="1">
                                          <a:latin typeface="Cambria Math" panose="02040503050406030204" pitchFamily="18" charset="0"/>
                                        </a:rPr>
                                        <m:t>𝑥</m:t>
                                      </m:r>
                                    </m:e>
                                    <m:sup>
                                      <m:r>
                                        <a:rPr lang="en-US" sz="1600" i="1">
                                          <a:latin typeface="Cambria Math" panose="02040503050406030204" pitchFamily="18" charset="0"/>
                                        </a:rPr>
                                        <m:t>𝑗</m:t>
                                      </m:r>
                                    </m:sup>
                                  </m:sSup>
                                </m:num>
                                <m:den>
                                  <m:r>
                                    <a:rPr lang="en-US" sz="1600" i="1">
                                      <a:latin typeface="Cambria Math" panose="02040503050406030204" pitchFamily="18" charset="0"/>
                                    </a:rPr>
                                    <m:t>𝑑𝑡</m:t>
                                  </m:r>
                                </m:den>
                              </m:f>
                            </m:e>
                          </m:nary>
                        </m:e>
                      </m:nary>
                      <m:f>
                        <m:fPr>
                          <m:ctrlPr>
                            <a:rPr lang="en-US" sz="1600" i="1">
                              <a:latin typeface="Cambria Math" panose="02040503050406030204" pitchFamily="18" charset="0"/>
                            </a:rPr>
                          </m:ctrlPr>
                        </m:fPr>
                        <m:num>
                          <m:r>
                            <a:rPr lang="en-US" sz="1600" i="1">
                              <a:latin typeface="Cambria Math" panose="02040503050406030204" pitchFamily="18" charset="0"/>
                            </a:rPr>
                            <m:t>𝑑</m:t>
                          </m:r>
                          <m:sSup>
                            <m:sSupPr>
                              <m:ctrlPr>
                                <a:rPr lang="en-US" sz="1600" i="1">
                                  <a:latin typeface="Cambria Math" panose="02040503050406030204" pitchFamily="18" charset="0"/>
                                </a:rPr>
                              </m:ctrlPr>
                            </m:sSupPr>
                            <m:e>
                              <m:r>
                                <a:rPr lang="en-US" sz="1600" i="1">
                                  <a:latin typeface="Cambria Math" panose="02040503050406030204" pitchFamily="18" charset="0"/>
                                </a:rPr>
                                <m:t>𝑥</m:t>
                              </m:r>
                            </m:e>
                            <m:sup>
                              <m:r>
                                <a:rPr lang="en-US" sz="1600" i="1">
                                  <a:latin typeface="Cambria Math" panose="02040503050406030204" pitchFamily="18" charset="0"/>
                                </a:rPr>
                                <m:t>𝑘</m:t>
                              </m:r>
                            </m:sup>
                          </m:sSup>
                        </m:num>
                        <m:den>
                          <m:r>
                            <a:rPr lang="en-US" sz="1600" i="1">
                              <a:latin typeface="Cambria Math" panose="02040503050406030204" pitchFamily="18" charset="0"/>
                            </a:rPr>
                            <m:t>𝑑𝑡</m:t>
                          </m:r>
                        </m:den>
                      </m:f>
                      <m:r>
                        <a:rPr lang="en-US" sz="1600" i="1">
                          <a:latin typeface="Cambria Math" panose="02040503050406030204" pitchFamily="18" charset="0"/>
                        </a:rPr>
                        <m:t>=0</m:t>
                      </m:r>
                    </m:oMath>
                  </m:oMathPara>
                </a14:m>
                <a:endParaRPr lang="en-US" sz="1600" dirty="0">
                  <a:latin typeface="Times New Roman" panose="02020603050405020304" pitchFamily="18" charset="0"/>
                  <a:cs typeface="Times New Roman" panose="02020603050405020304" pitchFamily="18" charset="0"/>
                </a:endParaRPr>
              </a:p>
              <a:p>
                <a:endParaRPr lang="en-US" sz="17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Sup>
                        <m:sSubSupPr>
                          <m:ctrlPr>
                            <a:rPr lang="en-US" sz="1700" i="1">
                              <a:latin typeface="Cambria Math" panose="02040503050406030204" pitchFamily="18" charset="0"/>
                              <a:cs typeface="Times New Roman" panose="02020603050405020304" pitchFamily="18" charset="0"/>
                            </a:rPr>
                          </m:ctrlPr>
                        </m:sSubSupPr>
                        <m:e>
                          <m:r>
                            <m:rPr>
                              <m:sty m:val="p"/>
                            </m:rPr>
                            <a:rPr lang="en-US" sz="1700">
                              <a:latin typeface="Cambria Math" panose="02040503050406030204" pitchFamily="18" charset="0"/>
                              <a:cs typeface="Times New Roman" panose="02020603050405020304" pitchFamily="18" charset="0"/>
                            </a:rPr>
                            <m:t>Γ</m:t>
                          </m:r>
                        </m:e>
                        <m:sub>
                          <m:r>
                            <a:rPr lang="en-US" sz="1700" i="1">
                              <a:latin typeface="Cambria Math" panose="02040503050406030204" pitchFamily="18" charset="0"/>
                              <a:cs typeface="Times New Roman" panose="02020603050405020304" pitchFamily="18" charset="0"/>
                            </a:rPr>
                            <m:t>𝜃𝜃</m:t>
                          </m:r>
                        </m:sub>
                        <m:sup>
                          <m:r>
                            <a:rPr lang="en-US" sz="1700" i="1">
                              <a:latin typeface="Cambria Math" panose="02040503050406030204" pitchFamily="18" charset="0"/>
                              <a:cs typeface="Times New Roman" panose="02020603050405020304" pitchFamily="18" charset="0"/>
                            </a:rPr>
                            <m:t>𝑟</m:t>
                          </m:r>
                        </m:sup>
                      </m:sSubSup>
                      <m:r>
                        <a:rPr lang="en-US" sz="1700" i="1">
                          <a:latin typeface="Cambria Math" panose="02040503050406030204" pitchFamily="18" charset="0"/>
                          <a:cs typeface="Times New Roman" panose="02020603050405020304" pitchFamily="18" charset="0"/>
                        </a:rPr>
                        <m:t>=</m:t>
                      </m:r>
                      <m:sSubSup>
                        <m:sSubSupPr>
                          <m:ctrlPr>
                            <a:rPr lang="en-US" sz="1700" i="1">
                              <a:latin typeface="Cambria Math" panose="02040503050406030204" pitchFamily="18" charset="0"/>
                              <a:cs typeface="Times New Roman" panose="02020603050405020304" pitchFamily="18" charset="0"/>
                            </a:rPr>
                          </m:ctrlPr>
                        </m:sSubSupPr>
                        <m:e>
                          <m:r>
                            <m:rPr>
                              <m:sty m:val="p"/>
                            </m:rPr>
                            <a:rPr lang="en-US" sz="1700">
                              <a:latin typeface="Cambria Math" panose="02040503050406030204" pitchFamily="18" charset="0"/>
                              <a:cs typeface="Times New Roman" panose="02020603050405020304" pitchFamily="18" charset="0"/>
                            </a:rPr>
                            <m:t>Γ</m:t>
                          </m:r>
                        </m:e>
                        <m:sub>
                          <m:r>
                            <a:rPr lang="en-US" sz="1700" i="1">
                              <a:latin typeface="Cambria Math" panose="02040503050406030204" pitchFamily="18" charset="0"/>
                              <a:cs typeface="Times New Roman" panose="02020603050405020304" pitchFamily="18" charset="0"/>
                            </a:rPr>
                            <m:t>22</m:t>
                          </m:r>
                        </m:sub>
                        <m:sup>
                          <m:r>
                            <a:rPr lang="en-US" sz="1700" i="1">
                              <a:latin typeface="Cambria Math" panose="02040503050406030204" pitchFamily="18" charset="0"/>
                              <a:cs typeface="Times New Roman" panose="02020603050405020304" pitchFamily="18" charset="0"/>
                            </a:rPr>
                            <m:t>1</m:t>
                          </m:r>
                        </m:sup>
                      </m:sSubSup>
                      <m:r>
                        <a:rPr lang="en-US" sz="1700" i="1">
                          <a:latin typeface="Cambria Math" panose="02040503050406030204" pitchFamily="18" charset="0"/>
                          <a:cs typeface="Times New Roman" panose="02020603050405020304" pitchFamily="18" charset="0"/>
                        </a:rPr>
                        <m:t>=−</m:t>
                      </m:r>
                      <m:r>
                        <a:rPr lang="en-US" sz="1700" i="1">
                          <a:latin typeface="Cambria Math" panose="02040503050406030204" pitchFamily="18" charset="0"/>
                          <a:cs typeface="Times New Roman" panose="02020603050405020304" pitchFamily="18" charset="0"/>
                        </a:rPr>
                        <m:t>𝑟</m:t>
                      </m:r>
                      <m:r>
                        <a:rPr lang="en-US" sz="1700" b="0" i="1" smtClean="0">
                          <a:latin typeface="Cambria Math" panose="02040503050406030204" pitchFamily="18" charset="0"/>
                          <a:cs typeface="Times New Roman" panose="02020603050405020304" pitchFamily="18" charset="0"/>
                        </a:rPr>
                        <m:t>            </m:t>
                      </m:r>
                      <m:sSubSup>
                        <m:sSubSupPr>
                          <m:ctrlPr>
                            <a:rPr lang="en-US" sz="1700" i="1">
                              <a:latin typeface="Cambria Math" panose="02040503050406030204" pitchFamily="18" charset="0"/>
                              <a:cs typeface="Times New Roman" panose="02020603050405020304" pitchFamily="18" charset="0"/>
                            </a:rPr>
                          </m:ctrlPr>
                        </m:sSubSupPr>
                        <m:e>
                          <m:r>
                            <m:rPr>
                              <m:sty m:val="p"/>
                            </m:rPr>
                            <a:rPr lang="en-US" sz="1700">
                              <a:latin typeface="Cambria Math" panose="02040503050406030204" pitchFamily="18" charset="0"/>
                              <a:cs typeface="Times New Roman" panose="02020603050405020304" pitchFamily="18" charset="0"/>
                            </a:rPr>
                            <m:t>Γ</m:t>
                          </m:r>
                        </m:e>
                        <m:sub>
                          <m:r>
                            <a:rPr lang="en-US" sz="1700" i="1">
                              <a:latin typeface="Cambria Math" panose="02040503050406030204" pitchFamily="18" charset="0"/>
                              <a:cs typeface="Times New Roman" panose="02020603050405020304" pitchFamily="18" charset="0"/>
                            </a:rPr>
                            <m:t>𝜙𝜙</m:t>
                          </m:r>
                        </m:sub>
                        <m:sup>
                          <m:r>
                            <a:rPr lang="en-US" sz="1700" i="1">
                              <a:latin typeface="Cambria Math" panose="02040503050406030204" pitchFamily="18" charset="0"/>
                              <a:cs typeface="Times New Roman" panose="02020603050405020304" pitchFamily="18" charset="0"/>
                            </a:rPr>
                            <m:t>𝑟</m:t>
                          </m:r>
                        </m:sup>
                      </m:sSubSup>
                      <m:r>
                        <a:rPr lang="en-US" sz="1700" i="1">
                          <a:latin typeface="Cambria Math" panose="02040503050406030204" pitchFamily="18" charset="0"/>
                          <a:cs typeface="Times New Roman" panose="02020603050405020304" pitchFamily="18" charset="0"/>
                        </a:rPr>
                        <m:t>=</m:t>
                      </m:r>
                      <m:sSubSup>
                        <m:sSubSupPr>
                          <m:ctrlPr>
                            <a:rPr lang="en-US" sz="1700" i="1">
                              <a:latin typeface="Cambria Math" panose="02040503050406030204" pitchFamily="18" charset="0"/>
                              <a:cs typeface="Times New Roman" panose="02020603050405020304" pitchFamily="18" charset="0"/>
                            </a:rPr>
                          </m:ctrlPr>
                        </m:sSubSupPr>
                        <m:e>
                          <m:r>
                            <m:rPr>
                              <m:sty m:val="p"/>
                            </m:rPr>
                            <a:rPr lang="en-US" sz="1700">
                              <a:latin typeface="Cambria Math" panose="02040503050406030204" pitchFamily="18" charset="0"/>
                              <a:cs typeface="Times New Roman" panose="02020603050405020304" pitchFamily="18" charset="0"/>
                            </a:rPr>
                            <m:t>Γ</m:t>
                          </m:r>
                        </m:e>
                        <m:sub>
                          <m:r>
                            <a:rPr lang="en-US" sz="1700" i="1">
                              <a:latin typeface="Cambria Math" panose="02040503050406030204" pitchFamily="18" charset="0"/>
                              <a:cs typeface="Times New Roman" panose="02020603050405020304" pitchFamily="18" charset="0"/>
                            </a:rPr>
                            <m:t>33</m:t>
                          </m:r>
                        </m:sub>
                        <m:sup>
                          <m:r>
                            <a:rPr lang="en-US" sz="1700" i="1">
                              <a:latin typeface="Cambria Math" panose="02040503050406030204" pitchFamily="18" charset="0"/>
                              <a:cs typeface="Times New Roman" panose="02020603050405020304" pitchFamily="18" charset="0"/>
                            </a:rPr>
                            <m:t>1</m:t>
                          </m:r>
                        </m:sup>
                      </m:sSubSup>
                      <m:r>
                        <a:rPr lang="en-US" sz="1700" i="1">
                          <a:latin typeface="Cambria Math" panose="02040503050406030204" pitchFamily="18" charset="0"/>
                          <a:cs typeface="Times New Roman" panose="02020603050405020304" pitchFamily="18" charset="0"/>
                        </a:rPr>
                        <m:t>=−</m:t>
                      </m:r>
                      <m:r>
                        <a:rPr lang="en-US" sz="1700" i="1">
                          <a:latin typeface="Cambria Math" panose="02040503050406030204" pitchFamily="18" charset="0"/>
                          <a:cs typeface="Times New Roman" panose="02020603050405020304" pitchFamily="18" charset="0"/>
                        </a:rPr>
                        <m:t>𝑟</m:t>
                      </m:r>
                      <m:r>
                        <a:rPr lang="en-US" sz="1700" i="1">
                          <a:latin typeface="Cambria Math" panose="02040503050406030204" pitchFamily="18" charset="0"/>
                          <a:cs typeface="Times New Roman" panose="02020603050405020304" pitchFamily="18" charset="0"/>
                        </a:rPr>
                        <m:t> </m:t>
                      </m:r>
                      <m:sSup>
                        <m:sSupPr>
                          <m:ctrlPr>
                            <a:rPr lang="en-US" sz="1700" i="1">
                              <a:latin typeface="Cambria Math" panose="02040503050406030204" pitchFamily="18" charset="0"/>
                              <a:cs typeface="Times New Roman" panose="02020603050405020304" pitchFamily="18" charset="0"/>
                            </a:rPr>
                          </m:ctrlPr>
                        </m:sSupPr>
                        <m:e>
                          <m:r>
                            <m:rPr>
                              <m:sty m:val="p"/>
                            </m:rPr>
                            <a:rPr lang="en-US" sz="1700">
                              <a:latin typeface="Cambria Math" panose="02040503050406030204" pitchFamily="18" charset="0"/>
                              <a:cs typeface="Times New Roman" panose="02020603050405020304" pitchFamily="18" charset="0"/>
                            </a:rPr>
                            <m:t>sin</m:t>
                          </m:r>
                        </m:e>
                        <m:sup>
                          <m:r>
                            <a:rPr lang="en-US" sz="1700" i="1">
                              <a:latin typeface="Cambria Math" panose="02040503050406030204" pitchFamily="18" charset="0"/>
                              <a:cs typeface="Times New Roman" panose="02020603050405020304" pitchFamily="18" charset="0"/>
                            </a:rPr>
                            <m:t>2</m:t>
                          </m:r>
                        </m:sup>
                      </m:sSup>
                      <m:r>
                        <a:rPr lang="en-US" sz="1700" i="1">
                          <a:latin typeface="Cambria Math" panose="02040503050406030204" pitchFamily="18" charset="0"/>
                          <a:cs typeface="Times New Roman" panose="02020603050405020304" pitchFamily="18" charset="0"/>
                        </a:rPr>
                        <m:t>𝜃</m:t>
                      </m:r>
                    </m:oMath>
                  </m:oMathPara>
                </a14:m>
                <a:endParaRPr lang="en-US" sz="1700" dirty="0">
                  <a:latin typeface="Times New Roman" panose="02020603050405020304" pitchFamily="18" charset="0"/>
                  <a:cs typeface="Times New Roman" panose="02020603050405020304"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164387" y="390418"/>
                <a:ext cx="11866651" cy="5959260"/>
              </a:xfrm>
              <a:prstGeom prst="rect">
                <a:avLst/>
              </a:prstGeom>
              <a:blipFill>
                <a:blip r:embed="rId2"/>
                <a:stretch>
                  <a:fillRect l="-360" t="-204"/>
                </a:stretch>
              </a:blipFill>
            </p:spPr>
            <p:txBody>
              <a:bodyPr/>
              <a:lstStyle/>
              <a:p>
                <a:r>
                  <a:rPr lang="en-US">
                    <a:noFill/>
                  </a:rPr>
                  <a:t> </a:t>
                </a:r>
              </a:p>
            </p:txBody>
          </p:sp>
        </mc:Fallback>
      </mc:AlternateContent>
    </p:spTree>
    <p:extLst>
      <p:ext uri="{BB962C8B-B14F-4D97-AF65-F5344CB8AC3E}">
        <p14:creationId xmlns:p14="http://schemas.microsoft.com/office/powerpoint/2010/main" val="8614152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390182" y="110960"/>
                <a:ext cx="11281025" cy="6593152"/>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Derivation of the Schwarzschild Metric for the Force of Gravity in Einstein’s General Theory of Relativity</a:t>
                </a:r>
                <a:endParaRPr lang="en-US" dirty="0" smtClean="0">
                  <a:latin typeface="Times New Roman" panose="02020603050405020304" pitchFamily="18" charset="0"/>
                  <a:cs typeface="Times New Roman" panose="02020603050405020304" pitchFamily="18" charset="0"/>
                </a:endParaRPr>
              </a:p>
              <a:p>
                <a:endParaRPr lang="en-US" sz="800" b="1" dirty="0">
                  <a:latin typeface="Times New Roman" panose="02020603050405020304" pitchFamily="18" charset="0"/>
                  <a:cs typeface="Times New Roman" panose="02020603050405020304" pitchFamily="18" charset="0"/>
                </a:endParaRPr>
              </a:p>
              <a:p>
                <a:r>
                  <a:rPr lang="en-US" dirty="0" err="1" smtClean="0">
                    <a:latin typeface="Times New Roman" panose="02020603050405020304" pitchFamily="18" charset="0"/>
                    <a:cs typeface="Times New Roman" panose="02020603050405020304" pitchFamily="18" charset="0"/>
                  </a:rPr>
                  <a:t>Minkowski</a:t>
                </a:r>
                <a:r>
                  <a:rPr lang="en-US" dirty="0" smtClean="0">
                    <a:latin typeface="Times New Roman" panose="02020603050405020304" pitchFamily="18" charset="0"/>
                    <a:cs typeface="Times New Roman" panose="02020603050405020304" pitchFamily="18" charset="0"/>
                  </a:rPr>
                  <a:t> space in Cartesian rectangular coordinates:</a:t>
                </a: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𝑑𝑥</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𝑑𝑦</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𝑑𝑧</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𝑑𝑡</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𝑑</m:t>
                          </m:r>
                          <m:r>
                            <a:rPr lang="en-US" i="1">
                              <a:latin typeface="Cambria Math" panose="02040503050406030204" pitchFamily="18" charset="0"/>
                            </a:rPr>
                            <m:t>𝜏</m:t>
                          </m:r>
                        </m:e>
                        <m:sup>
                          <m:r>
                            <a:rPr lang="en-US" i="1">
                              <a:latin typeface="Cambria Math" panose="02040503050406030204" pitchFamily="18" charset="0"/>
                            </a:rPr>
                            <m:t>2</m:t>
                          </m:r>
                        </m:sup>
                      </m:sSup>
                    </m:oMath>
                  </m:oMathPara>
                </a14:m>
                <a:endParaRPr lang="en-US" dirty="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r>
                  <a:rPr lang="en-US" dirty="0" err="1" smtClean="0">
                    <a:latin typeface="Times New Roman" panose="02020603050405020304" pitchFamily="18" charset="0"/>
                    <a:cs typeface="Times New Roman" panose="02020603050405020304" pitchFamily="18" charset="0"/>
                  </a:rPr>
                  <a:t>Minkowski</a:t>
                </a:r>
                <a:r>
                  <a:rPr lang="en-US" dirty="0" smtClean="0">
                    <a:latin typeface="Times New Roman" panose="02020603050405020304" pitchFamily="18" charset="0"/>
                    <a:cs typeface="Times New Roman" panose="02020603050405020304" pitchFamily="18" charset="0"/>
                  </a:rPr>
                  <a:t> space in spherical polar coordinates is:</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i="1">
                          <a:latin typeface="Cambria Math" panose="02040503050406030204" pitchFamily="18" charset="0"/>
                        </a:rPr>
                        <m:t>+</m:t>
                      </m:r>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𝜃</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m:rPr>
                              <m:sty m:val="p"/>
                            </m:rPr>
                            <a:rPr lang="en-US">
                              <a:latin typeface="Cambria Math" panose="02040503050406030204" pitchFamily="18" charset="0"/>
                            </a:rPr>
                            <m:t>sin</m:t>
                          </m:r>
                        </m:e>
                        <m:sup>
                          <m:r>
                            <a:rPr lang="en-US" i="1">
                              <a:latin typeface="Cambria Math" panose="02040503050406030204" pitchFamily="18" charset="0"/>
                            </a:rPr>
                            <m:t>2</m:t>
                          </m:r>
                        </m:sup>
                      </m:sSup>
                      <m:r>
                        <a:rPr lang="en-US" i="1">
                          <a:latin typeface="Cambria Math" panose="02040503050406030204" pitchFamily="18" charset="0"/>
                        </a:rPr>
                        <m:t>𝜃</m:t>
                      </m:r>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𝜙</m:t>
                          </m:r>
                        </m:e>
                        <m:sup>
                          <m:r>
                            <a:rPr lang="en-US" i="1">
                              <a:latin typeface="Cambria Math" panose="02040503050406030204" pitchFamily="18" charset="0"/>
                            </a:rPr>
                            <m:t>2</m:t>
                          </m:r>
                        </m:sup>
                      </m:sSup>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 spherical polar coordinates stretched </a:t>
                </a:r>
                <a:r>
                  <a:rPr lang="en-US" dirty="0" err="1" smtClean="0">
                    <a:latin typeface="Times New Roman" panose="02020603050405020304" pitchFamily="18" charset="0"/>
                    <a:cs typeface="Times New Roman" panose="02020603050405020304" pitchFamily="18" charset="0"/>
                  </a:rPr>
                  <a:t>Minkowski</a:t>
                </a:r>
                <a:r>
                  <a:rPr lang="en-US" dirty="0" smtClean="0">
                    <a:latin typeface="Times New Roman" panose="02020603050405020304" pitchFamily="18" charset="0"/>
                    <a:cs typeface="Times New Roman" panose="02020603050405020304" pitchFamily="18" charset="0"/>
                  </a:rPr>
                  <a:t>  space is the following function.</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𝑎</m:t>
                          </m:r>
                        </m:sup>
                      </m:sSup>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𝜃</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m:rPr>
                              <m:sty m:val="p"/>
                            </m:rPr>
                            <a:rPr lang="en-US">
                              <a:latin typeface="Cambria Math" panose="02040503050406030204" pitchFamily="18" charset="0"/>
                            </a:rPr>
                            <m:t>sin</m:t>
                          </m:r>
                        </m:e>
                        <m:sup>
                          <m:r>
                            <a:rPr lang="en-US" i="1">
                              <a:latin typeface="Cambria Math" panose="02040503050406030204" pitchFamily="18" charset="0"/>
                            </a:rPr>
                            <m:t>2</m:t>
                          </m:r>
                        </m:sup>
                      </m:sSup>
                      <m:r>
                        <a:rPr lang="en-US" i="1">
                          <a:latin typeface="Cambria Math" panose="02040503050406030204" pitchFamily="18" charset="0"/>
                        </a:rPr>
                        <m:t>𝜃</m:t>
                      </m:r>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𝜙</m:t>
                          </m:r>
                        </m:e>
                        <m:sup>
                          <m:r>
                            <a:rPr lang="en-US" i="1">
                              <a:latin typeface="Cambria Math" panose="02040503050406030204" pitchFamily="18" charset="0"/>
                            </a:rPr>
                            <m:t>2</m:t>
                          </m:r>
                        </m:sup>
                      </m:sSup>
                      <m:r>
                        <a:rPr lang="en-US" i="1">
                          <a:latin typeface="Cambria Math" panose="02040503050406030204" pitchFamily="18" charset="0"/>
                        </a:rPr>
                        <m:t>.</m:t>
                      </m:r>
                    </m:oMath>
                  </m:oMathPara>
                </a14:m>
                <a:endParaRPr lang="en-US"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Schwarzschild used the condition of zero curvature to evaluate </a:t>
                </a:r>
                <a14:m>
                  <m:oMath xmlns:m="http://schemas.openxmlformats.org/officeDocument/2006/math">
                    <m:r>
                      <a:rPr lang="en-US" b="0" i="1" smtClean="0">
                        <a:latin typeface="Cambria Math" panose="02040503050406030204" pitchFamily="18" charset="0"/>
                        <a:cs typeface="Times New Roman" panose="02020603050405020304" pitchFamily="18" charset="0"/>
                      </a:rPr>
                      <m:t>𝑎</m:t>
                    </m:r>
                  </m:oMath>
                </a14:m>
                <a:r>
                  <a:rPr lang="en-US" dirty="0" smtClean="0">
                    <a:latin typeface="Times New Roman" panose="02020603050405020304" pitchFamily="18" charset="0"/>
                    <a:cs typeface="Times New Roman" panose="02020603050405020304" pitchFamily="18" charset="0"/>
                  </a:rPr>
                  <a:t> in the above equation as a function of radial distance </a:t>
                </a:r>
                <a14:m>
                  <m:oMath xmlns:m="http://schemas.openxmlformats.org/officeDocument/2006/math">
                    <m:r>
                      <a:rPr lang="en-US" b="0" i="1" smtClean="0">
                        <a:latin typeface="Cambria Math" panose="02040503050406030204" pitchFamily="18" charset="0"/>
                        <a:cs typeface="Times New Roman" panose="02020603050405020304" pitchFamily="18" charset="0"/>
                      </a:rPr>
                      <m:t>𝑟</m:t>
                    </m:r>
                  </m:oMath>
                </a14:m>
                <a:r>
                  <a:rPr lang="en-US" dirty="0" smtClean="0">
                    <a:latin typeface="Times New Roman" panose="02020603050405020304" pitchFamily="18" charset="0"/>
                    <a:cs typeface="Times New Roman" panose="02020603050405020304" pitchFamily="18" charset="0"/>
                  </a:rPr>
                  <a:t> between an object within the gravitational field of a black-hole in space.</a:t>
                </a: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Thus, the </a:t>
                </a:r>
                <a:r>
                  <a:rPr lang="en-US" dirty="0" err="1" smtClean="0">
                    <a:latin typeface="Times New Roman" panose="02020603050405020304" pitchFamily="18" charset="0"/>
                    <a:cs typeface="Times New Roman" panose="02020603050405020304" pitchFamily="18" charset="0"/>
                  </a:rPr>
                  <a:t>Lagrangian</a:t>
                </a:r>
                <a:r>
                  <a:rPr lang="en-US" dirty="0" smtClean="0">
                    <a:latin typeface="Times New Roman" panose="02020603050405020304" pitchFamily="18" charset="0"/>
                    <a:cs typeface="Times New Roman" panose="02020603050405020304" pitchFamily="18" charset="0"/>
                  </a:rPr>
                  <a:t> utilized in this analysis to evaluate </a:t>
                </a:r>
                <a14:m>
                  <m:oMath xmlns:m="http://schemas.openxmlformats.org/officeDocument/2006/math">
                    <m:r>
                      <a:rPr lang="en-US" b="0" i="1" smtClean="0">
                        <a:latin typeface="Cambria Math" panose="02040503050406030204" pitchFamily="18" charset="0"/>
                        <a:cs typeface="Times New Roman" panose="02020603050405020304" pitchFamily="18" charset="0"/>
                      </a:rPr>
                      <m:t>𝑎</m:t>
                    </m:r>
                  </m:oMath>
                </a14:m>
                <a:r>
                  <a:rPr lang="en-US" dirty="0" smtClean="0">
                    <a:latin typeface="Times New Roman" panose="02020603050405020304" pitchFamily="18" charset="0"/>
                    <a:cs typeface="Times New Roman" panose="02020603050405020304" pitchFamily="18" charset="0"/>
                  </a:rPr>
                  <a:t> as a function of distance </a:t>
                </a:r>
                <a14:m>
                  <m:oMath xmlns:m="http://schemas.openxmlformats.org/officeDocument/2006/math">
                    <m:r>
                      <a:rPr lang="en-US" b="0" i="1" smtClean="0">
                        <a:latin typeface="Cambria Math" panose="02040503050406030204" pitchFamily="18" charset="0"/>
                        <a:cs typeface="Times New Roman" panose="02020603050405020304" pitchFamily="18" charset="0"/>
                      </a:rPr>
                      <m:t>𝑟</m:t>
                    </m:r>
                  </m:oMath>
                </a14:m>
                <a:r>
                  <a:rPr lang="en-US" dirty="0" smtClean="0">
                    <a:latin typeface="Times New Roman" panose="02020603050405020304" pitchFamily="18" charset="0"/>
                    <a:cs typeface="Times New Roman" panose="02020603050405020304" pitchFamily="18" charset="0"/>
                  </a:rPr>
                  <a:t> is:</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𝐿</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𝑎</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𝑑𝑟</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𝜃</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m:rPr>
                              <m:sty m:val="p"/>
                            </m:rPr>
                            <a:rPr lang="en-US">
                              <a:latin typeface="Cambria Math" panose="02040503050406030204" pitchFamily="18" charset="0"/>
                            </a:rPr>
                            <m:t>sin</m:t>
                          </m:r>
                        </m:e>
                        <m:sup>
                          <m:r>
                            <a:rPr lang="en-US" i="1">
                              <a:latin typeface="Cambria Math" panose="02040503050406030204" pitchFamily="18" charset="0"/>
                            </a:rPr>
                            <m:t>2</m:t>
                          </m:r>
                        </m:sup>
                      </m:sSup>
                      <m:r>
                        <a:rPr lang="en-US" i="1">
                          <a:latin typeface="Cambria Math" panose="02040503050406030204" pitchFamily="18" charset="0"/>
                        </a:rPr>
                        <m:t>𝜃</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𝜙</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oMath>
                  </m:oMathPara>
                </a14:m>
                <a:endParaRPr lang="en-US"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Euler-Lagrange Equation:</a:t>
                </a:r>
                <a:endParaRPr lang="en-US" dirty="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i="1">
                              <a:latin typeface="Cambria Math" panose="02040503050406030204" pitchFamily="18" charset="0"/>
                            </a:rPr>
                            <m:t>𝑑</m:t>
                          </m:r>
                        </m:num>
                        <m:den>
                          <m:r>
                            <a:rPr lang="en-US" i="1">
                              <a:latin typeface="Cambria Math" panose="02040503050406030204" pitchFamily="18" charset="0"/>
                            </a:rPr>
                            <m:t>𝑑</m:t>
                          </m:r>
                          <m:r>
                            <a:rPr lang="en-US" i="1" smtClean="0">
                              <a:latin typeface="Cambria Math" panose="02040503050406030204" pitchFamily="18" charset="0"/>
                              <a:ea typeface="Cambria Math" panose="02040503050406030204" pitchFamily="18" charset="0"/>
                            </a:rPr>
                            <m:t>𝜏</m:t>
                          </m:r>
                        </m:den>
                      </m:f>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rPr>
                                <m:t>𝜕</m:t>
                              </m:r>
                              <m:d>
                                <m:dPr>
                                  <m:ctrlPr>
                                    <a:rPr lang="en-US" i="1">
                                      <a:latin typeface="Cambria Math" panose="02040503050406030204" pitchFamily="18" charset="0"/>
                                    </a:rPr>
                                  </m:ctrlPr>
                                </m:dPr>
                                <m:e>
                                  <m:f>
                                    <m:fPr>
                                      <m:type m:val="lin"/>
                                      <m:ctrlPr>
                                        <a:rPr lang="en-US" i="1">
                                          <a:latin typeface="Cambria Math" panose="02040503050406030204" pitchFamily="18" charset="0"/>
                                        </a:rPr>
                                      </m:ctrlPr>
                                    </m:fPr>
                                    <m:num>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𝑖</m:t>
                                          </m:r>
                                        </m:sup>
                                      </m:sSup>
                                    </m:num>
                                    <m:den>
                                      <m:r>
                                        <a:rPr lang="en-US" i="1">
                                          <a:latin typeface="Cambria Math" panose="02040503050406030204" pitchFamily="18" charset="0"/>
                                        </a:rPr>
                                        <m:t>𝑑</m:t>
                                      </m:r>
                                      <m:r>
                                        <a:rPr lang="en-US" i="1" smtClean="0">
                                          <a:latin typeface="Cambria Math" panose="02040503050406030204" pitchFamily="18" charset="0"/>
                                          <a:ea typeface="Cambria Math" panose="02040503050406030204" pitchFamily="18" charset="0"/>
                                        </a:rPr>
                                        <m:t>𝜏</m:t>
                                      </m:r>
                                    </m:den>
                                  </m:f>
                                </m:e>
                              </m:d>
                            </m:den>
                          </m:f>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𝑖</m:t>
                              </m:r>
                            </m:sup>
                          </m:sSup>
                        </m:den>
                      </m:f>
                      <m:r>
                        <a:rPr lang="en-US" i="1">
                          <a:latin typeface="Cambria Math" panose="02040503050406030204" pitchFamily="18" charset="0"/>
                        </a:rPr>
                        <m:t>=0</m:t>
                      </m:r>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We will use this equation for the parameter of time </a:t>
                </a:r>
                <a14:m>
                  <m:oMath xmlns:m="http://schemas.openxmlformats.org/officeDocument/2006/math">
                    <m:r>
                      <a:rPr lang="en-US" b="0" i="1" smtClean="0">
                        <a:latin typeface="Cambria Math" panose="02040503050406030204" pitchFamily="18" charset="0"/>
                        <a:cs typeface="Times New Roman" panose="02020603050405020304" pitchFamily="18" charset="0"/>
                      </a:rPr>
                      <m:t>𝑡</m:t>
                    </m:r>
                  </m:oMath>
                </a14:m>
                <a:r>
                  <a:rPr lang="en-US" dirty="0" smtClean="0">
                    <a:latin typeface="Times New Roman" panose="02020603050405020304" pitchFamily="18" charset="0"/>
                    <a:cs typeface="Times New Roman" panose="02020603050405020304" pitchFamily="18" charset="0"/>
                  </a:rPr>
                  <a:t> of the time axis is </a:t>
                </a:r>
                <a:r>
                  <a:rPr lang="en-US" dirty="0" err="1" smtClean="0">
                    <a:latin typeface="Times New Roman" panose="02020603050405020304" pitchFamily="18" charset="0"/>
                    <a:cs typeface="Times New Roman" panose="02020603050405020304" pitchFamily="18" charset="0"/>
                  </a:rPr>
                  <a:t>Minkowski</a:t>
                </a:r>
                <a:r>
                  <a:rPr lang="en-US" dirty="0" smtClean="0">
                    <a:latin typeface="Times New Roman" panose="02020603050405020304" pitchFamily="18" charset="0"/>
                    <a:cs typeface="Times New Roman" panose="02020603050405020304" pitchFamily="18" charset="0"/>
                  </a:rPr>
                  <a:t> space.</a:t>
                </a:r>
                <a:endParaRPr lang="en-US" dirty="0">
                  <a:latin typeface="Times New Roman" panose="02020603050405020304" pitchFamily="18" charset="0"/>
                  <a:cs typeface="Times New Roman" panose="02020603050405020304"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390182" y="110960"/>
                <a:ext cx="11281025" cy="6593152"/>
              </a:xfrm>
              <a:prstGeom prst="rect">
                <a:avLst/>
              </a:prstGeom>
              <a:blipFill>
                <a:blip r:embed="rId2"/>
                <a:stretch>
                  <a:fillRect l="-432" t="-462"/>
                </a:stretch>
              </a:blipFill>
            </p:spPr>
            <p:txBody>
              <a:bodyPr/>
              <a:lstStyle/>
              <a:p>
                <a:r>
                  <a:rPr lang="en-US">
                    <a:noFill/>
                  </a:rPr>
                  <a:t> </a:t>
                </a:r>
              </a:p>
            </p:txBody>
          </p:sp>
        </mc:Fallback>
      </mc:AlternateContent>
    </p:spTree>
    <p:extLst>
      <p:ext uri="{BB962C8B-B14F-4D97-AF65-F5344CB8AC3E}">
        <p14:creationId xmlns:p14="http://schemas.microsoft.com/office/powerpoint/2010/main" val="10120382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339047" y="212281"/>
                <a:ext cx="11681717" cy="6326540"/>
              </a:xfrm>
              <a:prstGeom prst="rect">
                <a:avLst/>
              </a:prstGeom>
            </p:spPr>
            <p:txBody>
              <a:bodyPr wrap="square">
                <a:spAutoFit/>
              </a:bodyPr>
              <a:lstStyle/>
              <a:p>
                <a:r>
                  <a:rPr lang="en-US" sz="1700" dirty="0" smtClean="0">
                    <a:latin typeface="Times New Roman" panose="02020603050405020304" pitchFamily="18" charset="0"/>
                    <a:cs typeface="Times New Roman" panose="02020603050405020304" pitchFamily="18" charset="0"/>
                  </a:rPr>
                  <a:t>We take the first derivative of this </a:t>
                </a:r>
                <a:r>
                  <a:rPr lang="en-US" sz="1700" dirty="0" err="1">
                    <a:latin typeface="Times New Roman" panose="02020603050405020304" pitchFamily="18" charset="0"/>
                    <a:cs typeface="Times New Roman" panose="02020603050405020304" pitchFamily="18" charset="0"/>
                  </a:rPr>
                  <a:t>Lagrangian</a:t>
                </a:r>
                <a:r>
                  <a:rPr lang="en-US" sz="1700" dirty="0">
                    <a:latin typeface="Times New Roman" panose="02020603050405020304" pitchFamily="18" charset="0"/>
                    <a:cs typeface="Times New Roman" panose="02020603050405020304" pitchFamily="18" charset="0"/>
                  </a:rPr>
                  <a:t> with respect to proper time </a:t>
                </a:r>
                <a14:m>
                  <m:oMath xmlns:m="http://schemas.openxmlformats.org/officeDocument/2006/math">
                    <m:r>
                      <a:rPr lang="en-US" sz="1700" i="1">
                        <a:latin typeface="Cambria Math" panose="02040503050406030204" pitchFamily="18" charset="0"/>
                      </a:rPr>
                      <m:t>𝜏</m:t>
                    </m:r>
                  </m:oMath>
                </a14:m>
                <a:r>
                  <a:rPr lang="en-US" sz="1700" dirty="0"/>
                  <a:t>:</a:t>
                </a:r>
              </a:p>
              <a:p>
                <a:endParaRPr lang="en-US" sz="800" dirty="0"/>
              </a:p>
              <a:p>
                <a:pPr/>
                <a14:m>
                  <m:oMathPara xmlns:m="http://schemas.openxmlformats.org/officeDocument/2006/math">
                    <m:oMathParaPr>
                      <m:jc m:val="centerGroup"/>
                    </m:oMathParaPr>
                    <m:oMath xmlns:m="http://schemas.openxmlformats.org/officeDocument/2006/math">
                      <m:f>
                        <m:fPr>
                          <m:ctrlPr>
                            <a:rPr lang="en-US" sz="1700" i="1">
                              <a:latin typeface="Cambria Math" panose="02040503050406030204" pitchFamily="18" charset="0"/>
                            </a:rPr>
                          </m:ctrlPr>
                        </m:fPr>
                        <m:num>
                          <m:r>
                            <a:rPr lang="en-US" sz="1700" i="1">
                              <a:latin typeface="Cambria Math" panose="02040503050406030204" pitchFamily="18" charset="0"/>
                            </a:rPr>
                            <m:t>𝜕</m:t>
                          </m:r>
                          <m:r>
                            <a:rPr lang="en-US" sz="1700" i="1">
                              <a:latin typeface="Cambria Math" panose="02040503050406030204" pitchFamily="18" charset="0"/>
                            </a:rPr>
                            <m:t>𝐿</m:t>
                          </m:r>
                        </m:num>
                        <m:den>
                          <m:r>
                            <a:rPr lang="en-US" sz="1700" i="1">
                              <a:latin typeface="Cambria Math" panose="02040503050406030204" pitchFamily="18" charset="0"/>
                            </a:rPr>
                            <m:t>𝜕</m:t>
                          </m:r>
                          <m:r>
                            <a:rPr lang="en-US" sz="1700" b="0" i="1" smtClean="0">
                              <a:latin typeface="Cambria Math" panose="02040503050406030204" pitchFamily="18" charset="0"/>
                            </a:rPr>
                            <m:t>𝑡</m:t>
                          </m:r>
                        </m:den>
                      </m:f>
                      <m:r>
                        <a:rPr lang="en-US" sz="1700" i="1">
                          <a:latin typeface="Cambria Math" panose="02040503050406030204" pitchFamily="18" charset="0"/>
                        </a:rPr>
                        <m:t>=0</m:t>
                      </m:r>
                    </m:oMath>
                  </m:oMathPara>
                </a14:m>
                <a:endParaRPr lang="en-US" sz="1700" dirty="0" smtClean="0"/>
              </a:p>
              <a:p>
                <a:endParaRPr lang="en-US" sz="800" dirty="0"/>
              </a:p>
              <a:p>
                <a:r>
                  <a:rPr lang="en-US" sz="1700" dirty="0">
                    <a:latin typeface="Times New Roman" panose="02020603050405020304" pitchFamily="18" charset="0"/>
                    <a:cs typeface="Times New Roman" panose="02020603050405020304" pitchFamily="18" charset="0"/>
                  </a:rPr>
                  <a:t>T</a:t>
                </a:r>
                <a:r>
                  <a:rPr lang="en-US" sz="1700" dirty="0" smtClean="0">
                    <a:latin typeface="Times New Roman" panose="02020603050405020304" pitchFamily="18" charset="0"/>
                    <a:cs typeface="Times New Roman" panose="02020603050405020304" pitchFamily="18" charset="0"/>
                  </a:rPr>
                  <a:t>hen </a:t>
                </a:r>
                <a:r>
                  <a:rPr lang="en-US" sz="1700" dirty="0">
                    <a:latin typeface="Times New Roman" panose="02020603050405020304" pitchFamily="18" charset="0"/>
                    <a:cs typeface="Times New Roman" panose="02020603050405020304" pitchFamily="18" charset="0"/>
                  </a:rPr>
                  <a:t>we take the first derivative </a:t>
                </a:r>
                <a:r>
                  <a:rPr lang="en-US" sz="1700" dirty="0" smtClean="0">
                    <a:latin typeface="Times New Roman" panose="02020603050405020304" pitchFamily="18" charset="0"/>
                    <a:cs typeface="Times New Roman" panose="02020603050405020304" pitchFamily="18" charset="0"/>
                  </a:rPr>
                  <a:t>of the </a:t>
                </a:r>
                <a:r>
                  <a:rPr lang="en-US" sz="1700" dirty="0" err="1" smtClean="0">
                    <a:latin typeface="Times New Roman" panose="02020603050405020304" pitchFamily="18" charset="0"/>
                    <a:cs typeface="Times New Roman" panose="02020603050405020304" pitchFamily="18" charset="0"/>
                  </a:rPr>
                  <a:t>Langrian</a:t>
                </a:r>
                <a:r>
                  <a:rPr lang="en-US" sz="1700" dirty="0" smtClean="0">
                    <a:latin typeface="Times New Roman" panose="02020603050405020304" pitchFamily="18" charset="0"/>
                    <a:cs typeface="Times New Roman" panose="02020603050405020304" pitchFamily="18" charset="0"/>
                  </a:rPr>
                  <a:t> </a:t>
                </a:r>
                <a:r>
                  <a:rPr lang="en-US" sz="1700" dirty="0">
                    <a:latin typeface="Times New Roman" panose="02020603050405020304" pitchFamily="18" charset="0"/>
                    <a:cs typeface="Times New Roman" panose="02020603050405020304" pitchFamily="18" charset="0"/>
                  </a:rPr>
                  <a:t>with respect to </a:t>
                </a:r>
                <a14:m>
                  <m:oMath xmlns:m="http://schemas.openxmlformats.org/officeDocument/2006/math">
                    <m:f>
                      <m:fPr>
                        <m:type m:val="lin"/>
                        <m:ctrlPr>
                          <a:rPr lang="en-US" sz="1700" i="1">
                            <a:latin typeface="Cambria Math" panose="02040503050406030204" pitchFamily="18" charset="0"/>
                          </a:rPr>
                        </m:ctrlPr>
                      </m:fPr>
                      <m:num>
                        <m:r>
                          <a:rPr lang="en-US" sz="1700" i="1">
                            <a:latin typeface="Cambria Math" panose="02040503050406030204" pitchFamily="18" charset="0"/>
                          </a:rPr>
                          <m:t>𝑑𝑡</m:t>
                        </m:r>
                      </m:num>
                      <m:den>
                        <m:r>
                          <a:rPr lang="en-US" sz="1700" i="1">
                            <a:latin typeface="Cambria Math" panose="02040503050406030204" pitchFamily="18" charset="0"/>
                          </a:rPr>
                          <m:t>𝑑</m:t>
                        </m:r>
                        <m:r>
                          <a:rPr lang="en-US" sz="1700" i="1">
                            <a:latin typeface="Cambria Math" panose="02040503050406030204" pitchFamily="18" charset="0"/>
                          </a:rPr>
                          <m:t>𝜏</m:t>
                        </m:r>
                      </m:den>
                    </m:f>
                  </m:oMath>
                </a14:m>
                <a:r>
                  <a:rPr lang="en-US" sz="1700" dirty="0">
                    <a:latin typeface="Times New Roman" panose="02020603050405020304" pitchFamily="18" charset="0"/>
                    <a:cs typeface="Times New Roman" panose="02020603050405020304" pitchFamily="18" charset="0"/>
                  </a:rPr>
                  <a:t>:</a:t>
                </a:r>
                <a:endParaRPr lang="en-US" sz="1700" dirty="0">
                  <a:effectLst/>
                  <a:latin typeface="Times New Roman" panose="02020603050405020304" pitchFamily="18" charset="0"/>
                  <a:cs typeface="Times New Roman" panose="02020603050405020304" pitchFamily="18" charset="0"/>
                </a:endParaRPr>
              </a:p>
              <a:p>
                <a:endParaRPr lang="en-US" sz="800" dirty="0">
                  <a:effectLst/>
                </a:endParaRPr>
              </a:p>
              <a:p>
                <a:pPr/>
                <a14:m>
                  <m:oMathPara xmlns:m="http://schemas.openxmlformats.org/officeDocument/2006/math">
                    <m:oMathParaPr>
                      <m:jc m:val="centerGroup"/>
                    </m:oMathParaPr>
                    <m:oMath xmlns:m="http://schemas.openxmlformats.org/officeDocument/2006/math">
                      <m:f>
                        <m:fPr>
                          <m:ctrlPr>
                            <a:rPr lang="en-US" sz="1700" i="1">
                              <a:latin typeface="Cambria Math" panose="02040503050406030204" pitchFamily="18" charset="0"/>
                            </a:rPr>
                          </m:ctrlPr>
                        </m:fPr>
                        <m:num>
                          <m:r>
                            <a:rPr lang="en-US" sz="1700" i="1">
                              <a:latin typeface="Cambria Math" panose="02040503050406030204" pitchFamily="18" charset="0"/>
                            </a:rPr>
                            <m:t>𝜕</m:t>
                          </m:r>
                          <m:r>
                            <a:rPr lang="en-US" sz="1700" i="1">
                              <a:latin typeface="Cambria Math" panose="02040503050406030204" pitchFamily="18" charset="0"/>
                            </a:rPr>
                            <m:t>𝐿</m:t>
                          </m:r>
                        </m:num>
                        <m:den>
                          <m:r>
                            <a:rPr lang="en-US" sz="1700" i="1">
                              <a:latin typeface="Cambria Math" panose="02040503050406030204" pitchFamily="18" charset="0"/>
                            </a:rPr>
                            <m:t>𝜕</m:t>
                          </m:r>
                          <m:d>
                            <m:dPr>
                              <m:ctrlPr>
                                <a:rPr lang="en-US" sz="1700" i="1">
                                  <a:latin typeface="Cambria Math" panose="02040503050406030204" pitchFamily="18" charset="0"/>
                                </a:rPr>
                              </m:ctrlPr>
                            </m:dPr>
                            <m:e>
                              <m:f>
                                <m:fPr>
                                  <m:type m:val="lin"/>
                                  <m:ctrlPr>
                                    <a:rPr lang="en-US" sz="1700" i="1">
                                      <a:latin typeface="Cambria Math" panose="02040503050406030204" pitchFamily="18" charset="0"/>
                                    </a:rPr>
                                  </m:ctrlPr>
                                </m:fPr>
                                <m:num>
                                  <m:r>
                                    <a:rPr lang="en-US" sz="1700" i="1">
                                      <a:latin typeface="Cambria Math" panose="02040503050406030204" pitchFamily="18" charset="0"/>
                                    </a:rPr>
                                    <m:t>𝑑𝑡</m:t>
                                  </m:r>
                                </m:num>
                                <m:den>
                                  <m:r>
                                    <a:rPr lang="en-US" sz="1700" i="1">
                                      <a:latin typeface="Cambria Math" panose="02040503050406030204" pitchFamily="18" charset="0"/>
                                    </a:rPr>
                                    <m:t>𝑑</m:t>
                                  </m:r>
                                  <m:r>
                                    <a:rPr lang="en-US" sz="1700" i="1">
                                      <a:latin typeface="Cambria Math" panose="02040503050406030204" pitchFamily="18" charset="0"/>
                                    </a:rPr>
                                    <m:t>𝜏</m:t>
                                  </m:r>
                                </m:den>
                              </m:f>
                            </m:e>
                          </m:d>
                        </m:den>
                      </m:f>
                      <m:r>
                        <a:rPr lang="en-US" sz="1700" i="1">
                          <a:latin typeface="Cambria Math" panose="02040503050406030204" pitchFamily="18" charset="0"/>
                        </a:rPr>
                        <m:t>=−</m:t>
                      </m:r>
                      <m:sSup>
                        <m:sSupPr>
                          <m:ctrlPr>
                            <a:rPr lang="en-US" sz="1700" i="1">
                              <a:latin typeface="Cambria Math" panose="02040503050406030204" pitchFamily="18" charset="0"/>
                            </a:rPr>
                          </m:ctrlPr>
                        </m:sSupPr>
                        <m:e>
                          <m:r>
                            <a:rPr lang="en-US" sz="1700" i="1">
                              <a:latin typeface="Cambria Math" panose="02040503050406030204" pitchFamily="18" charset="0"/>
                            </a:rPr>
                            <m:t>𝑐</m:t>
                          </m:r>
                        </m:e>
                        <m:sup>
                          <m:r>
                            <a:rPr lang="en-US" sz="1700" i="1">
                              <a:latin typeface="Cambria Math" panose="02040503050406030204" pitchFamily="18" charset="0"/>
                            </a:rPr>
                            <m:t>2</m:t>
                          </m:r>
                        </m:sup>
                      </m:sSup>
                      <m:sSup>
                        <m:sSupPr>
                          <m:ctrlPr>
                            <a:rPr lang="en-US" sz="1700" i="1">
                              <a:latin typeface="Cambria Math" panose="02040503050406030204" pitchFamily="18" charset="0"/>
                            </a:rPr>
                          </m:ctrlPr>
                        </m:sSupPr>
                        <m:e>
                          <m:r>
                            <a:rPr lang="en-US" sz="1700" i="1">
                              <a:latin typeface="Cambria Math" panose="02040503050406030204" pitchFamily="18" charset="0"/>
                            </a:rPr>
                            <m:t>𝑒</m:t>
                          </m:r>
                        </m:e>
                        <m:sup>
                          <m:r>
                            <a:rPr lang="en-US" sz="1700" i="1">
                              <a:latin typeface="Cambria Math" panose="02040503050406030204" pitchFamily="18" charset="0"/>
                            </a:rPr>
                            <m:t>𝑎</m:t>
                          </m:r>
                        </m:sup>
                      </m:sSup>
                      <m:f>
                        <m:fPr>
                          <m:ctrlPr>
                            <a:rPr lang="en-US" sz="1700" i="1">
                              <a:latin typeface="Cambria Math" panose="02040503050406030204" pitchFamily="18" charset="0"/>
                            </a:rPr>
                          </m:ctrlPr>
                        </m:fPr>
                        <m:num>
                          <m:r>
                            <a:rPr lang="en-US" sz="1700" i="1">
                              <a:latin typeface="Cambria Math" panose="02040503050406030204" pitchFamily="18" charset="0"/>
                            </a:rPr>
                            <m:t>𝑑𝑡</m:t>
                          </m:r>
                        </m:num>
                        <m:den>
                          <m:r>
                            <a:rPr lang="en-US" sz="1700" i="1">
                              <a:latin typeface="Cambria Math" panose="02040503050406030204" pitchFamily="18" charset="0"/>
                            </a:rPr>
                            <m:t>𝑑</m:t>
                          </m:r>
                          <m:r>
                            <a:rPr lang="en-US" sz="1700" i="1">
                              <a:latin typeface="Cambria Math" panose="02040503050406030204" pitchFamily="18" charset="0"/>
                            </a:rPr>
                            <m:t>𝜏</m:t>
                          </m:r>
                        </m:den>
                      </m:f>
                    </m:oMath>
                  </m:oMathPara>
                </a14:m>
                <a:endParaRPr lang="en-US" sz="1700" dirty="0"/>
              </a:p>
              <a:p>
                <a:endParaRPr lang="en-US" sz="800" dirty="0"/>
              </a:p>
              <a:p>
                <a:r>
                  <a:rPr lang="en-US" sz="1700" dirty="0">
                    <a:latin typeface="Times New Roman" panose="02020603050405020304" pitchFamily="18" charset="0"/>
                    <a:cs typeface="Times New Roman" panose="02020603050405020304" pitchFamily="18" charset="0"/>
                  </a:rPr>
                  <a:t>Take the first derivative of </a:t>
                </a:r>
                <a:r>
                  <a:rPr lang="en-US" sz="1700" dirty="0" smtClean="0">
                    <a:latin typeface="Times New Roman" panose="02020603050405020304" pitchFamily="18" charset="0"/>
                    <a:cs typeface="Times New Roman" panose="02020603050405020304" pitchFamily="18" charset="0"/>
                  </a:rPr>
                  <a:t>this derivative of the </a:t>
                </a:r>
                <a:r>
                  <a:rPr lang="en-US" sz="1700" dirty="0" err="1">
                    <a:latin typeface="Times New Roman" panose="02020603050405020304" pitchFamily="18" charset="0"/>
                    <a:cs typeface="Times New Roman" panose="02020603050405020304" pitchFamily="18" charset="0"/>
                  </a:rPr>
                  <a:t>Lagrangian</a:t>
                </a:r>
                <a:r>
                  <a:rPr lang="en-US" sz="1700" dirty="0">
                    <a:latin typeface="Times New Roman" panose="02020603050405020304" pitchFamily="18" charset="0"/>
                    <a:cs typeface="Times New Roman" panose="02020603050405020304" pitchFamily="18" charset="0"/>
                  </a:rPr>
                  <a:t> with respect to </a:t>
                </a:r>
                <a14:m>
                  <m:oMath xmlns:m="http://schemas.openxmlformats.org/officeDocument/2006/math">
                    <m:f>
                      <m:fPr>
                        <m:type m:val="lin"/>
                        <m:ctrlPr>
                          <a:rPr lang="en-US" sz="1700" i="1">
                            <a:latin typeface="Cambria Math" panose="02040503050406030204" pitchFamily="18" charset="0"/>
                          </a:rPr>
                        </m:ctrlPr>
                      </m:fPr>
                      <m:num>
                        <m:r>
                          <a:rPr lang="en-US" sz="1700" i="1">
                            <a:latin typeface="Cambria Math" panose="02040503050406030204" pitchFamily="18" charset="0"/>
                          </a:rPr>
                          <m:t>𝑑𝑡</m:t>
                        </m:r>
                      </m:num>
                      <m:den>
                        <m:r>
                          <a:rPr lang="en-US" sz="1700" i="1">
                            <a:latin typeface="Cambria Math" panose="02040503050406030204" pitchFamily="18" charset="0"/>
                          </a:rPr>
                          <m:t>𝑑</m:t>
                        </m:r>
                        <m:r>
                          <a:rPr lang="en-US" sz="1700" i="1">
                            <a:latin typeface="Cambria Math" panose="02040503050406030204" pitchFamily="18" charset="0"/>
                          </a:rPr>
                          <m:t>𝜏</m:t>
                        </m:r>
                      </m:den>
                    </m:f>
                  </m:oMath>
                </a14:m>
                <a:endParaRPr lang="en-US" sz="17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sz="1700" i="1">
                              <a:latin typeface="Cambria Math" panose="02040503050406030204" pitchFamily="18" charset="0"/>
                            </a:rPr>
                          </m:ctrlPr>
                        </m:fPr>
                        <m:num>
                          <m:r>
                            <a:rPr lang="en-US" sz="1700" i="1">
                              <a:latin typeface="Cambria Math" panose="02040503050406030204" pitchFamily="18" charset="0"/>
                            </a:rPr>
                            <m:t>𝑑</m:t>
                          </m:r>
                        </m:num>
                        <m:den>
                          <m:r>
                            <a:rPr lang="en-US" sz="1700" i="1">
                              <a:latin typeface="Cambria Math" panose="02040503050406030204" pitchFamily="18" charset="0"/>
                            </a:rPr>
                            <m:t>𝑑</m:t>
                          </m:r>
                          <m:r>
                            <a:rPr lang="en-US" sz="1700" i="1">
                              <a:latin typeface="Cambria Math" panose="02040503050406030204" pitchFamily="18" charset="0"/>
                            </a:rPr>
                            <m:t>𝜏</m:t>
                          </m:r>
                        </m:den>
                      </m:f>
                      <m:d>
                        <m:dPr>
                          <m:begChr m:val="["/>
                          <m:endChr m:val="]"/>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m:t>
                              </m:r>
                              <m:r>
                                <a:rPr lang="en-US" sz="1700" i="1">
                                  <a:latin typeface="Cambria Math" panose="02040503050406030204" pitchFamily="18" charset="0"/>
                                </a:rPr>
                                <m:t>𝐿</m:t>
                              </m:r>
                            </m:num>
                            <m:den>
                              <m:r>
                                <a:rPr lang="en-US" sz="1700" i="1">
                                  <a:latin typeface="Cambria Math" panose="02040503050406030204" pitchFamily="18" charset="0"/>
                                </a:rPr>
                                <m:t>𝜕</m:t>
                              </m:r>
                              <m:d>
                                <m:dPr>
                                  <m:ctrlPr>
                                    <a:rPr lang="en-US" sz="1700" i="1">
                                      <a:latin typeface="Cambria Math" panose="02040503050406030204" pitchFamily="18" charset="0"/>
                                    </a:rPr>
                                  </m:ctrlPr>
                                </m:dPr>
                                <m:e>
                                  <m:f>
                                    <m:fPr>
                                      <m:type m:val="lin"/>
                                      <m:ctrlPr>
                                        <a:rPr lang="en-US" sz="1700" i="1">
                                          <a:latin typeface="Cambria Math" panose="02040503050406030204" pitchFamily="18" charset="0"/>
                                        </a:rPr>
                                      </m:ctrlPr>
                                    </m:fPr>
                                    <m:num>
                                      <m:r>
                                        <a:rPr lang="en-US" sz="1700" i="1">
                                          <a:latin typeface="Cambria Math" panose="02040503050406030204" pitchFamily="18" charset="0"/>
                                        </a:rPr>
                                        <m:t>𝑑𝑡</m:t>
                                      </m:r>
                                    </m:num>
                                    <m:den>
                                      <m:r>
                                        <a:rPr lang="en-US" sz="1700" i="1">
                                          <a:latin typeface="Cambria Math" panose="02040503050406030204" pitchFamily="18" charset="0"/>
                                        </a:rPr>
                                        <m:t>𝑑</m:t>
                                      </m:r>
                                      <m:r>
                                        <a:rPr lang="en-US" sz="1700" i="1">
                                          <a:latin typeface="Cambria Math" panose="02040503050406030204" pitchFamily="18" charset="0"/>
                                        </a:rPr>
                                        <m:t>𝜏</m:t>
                                      </m:r>
                                    </m:den>
                                  </m:f>
                                </m:e>
                              </m:d>
                            </m:den>
                          </m:f>
                        </m:e>
                      </m:d>
                      <m:r>
                        <a:rPr lang="en-US" sz="1700" i="1">
                          <a:latin typeface="Cambria Math" panose="02040503050406030204" pitchFamily="18" charset="0"/>
                        </a:rPr>
                        <m:t>=−</m:t>
                      </m:r>
                      <m:sSup>
                        <m:sSupPr>
                          <m:ctrlPr>
                            <a:rPr lang="en-US" sz="1700" i="1">
                              <a:latin typeface="Cambria Math" panose="02040503050406030204" pitchFamily="18" charset="0"/>
                            </a:rPr>
                          </m:ctrlPr>
                        </m:sSupPr>
                        <m:e>
                          <m:r>
                            <a:rPr lang="en-US" sz="1700" i="1">
                              <a:latin typeface="Cambria Math" panose="02040503050406030204" pitchFamily="18" charset="0"/>
                            </a:rPr>
                            <m:t>𝑐</m:t>
                          </m:r>
                        </m:e>
                        <m:sup>
                          <m:r>
                            <a:rPr lang="en-US" sz="1700" i="1">
                              <a:latin typeface="Cambria Math" panose="02040503050406030204" pitchFamily="18" charset="0"/>
                            </a:rPr>
                            <m:t>2</m:t>
                          </m:r>
                        </m:sup>
                      </m:sSup>
                      <m:f>
                        <m:fPr>
                          <m:ctrlPr>
                            <a:rPr lang="en-US" sz="1700" i="1">
                              <a:latin typeface="Cambria Math" panose="02040503050406030204" pitchFamily="18" charset="0"/>
                            </a:rPr>
                          </m:ctrlPr>
                        </m:fPr>
                        <m:num>
                          <m:r>
                            <a:rPr lang="en-US" sz="1700" i="1">
                              <a:latin typeface="Cambria Math" panose="02040503050406030204" pitchFamily="18" charset="0"/>
                            </a:rPr>
                            <m:t>𝑑𝑎</m:t>
                          </m:r>
                        </m:num>
                        <m:den>
                          <m:r>
                            <a:rPr lang="en-US" sz="1700" i="1">
                              <a:latin typeface="Cambria Math" panose="02040503050406030204" pitchFamily="18" charset="0"/>
                            </a:rPr>
                            <m:t>𝑑𝑟</m:t>
                          </m:r>
                        </m:den>
                      </m:f>
                      <m:sSup>
                        <m:sSupPr>
                          <m:ctrlPr>
                            <a:rPr lang="en-US" sz="1700" i="1">
                              <a:latin typeface="Cambria Math" panose="02040503050406030204" pitchFamily="18" charset="0"/>
                            </a:rPr>
                          </m:ctrlPr>
                        </m:sSupPr>
                        <m:e>
                          <m:r>
                            <a:rPr lang="en-US" sz="1700" i="1">
                              <a:latin typeface="Cambria Math" panose="02040503050406030204" pitchFamily="18" charset="0"/>
                            </a:rPr>
                            <m:t>𝑒</m:t>
                          </m:r>
                        </m:e>
                        <m:sup>
                          <m:r>
                            <a:rPr lang="en-US" sz="1700" i="1">
                              <a:latin typeface="Cambria Math" panose="02040503050406030204" pitchFamily="18" charset="0"/>
                            </a:rPr>
                            <m:t>𝑎</m:t>
                          </m:r>
                        </m:sup>
                      </m:sSup>
                      <m:f>
                        <m:fPr>
                          <m:ctrlPr>
                            <a:rPr lang="en-US" sz="1700" i="1">
                              <a:latin typeface="Cambria Math" panose="02040503050406030204" pitchFamily="18" charset="0"/>
                            </a:rPr>
                          </m:ctrlPr>
                        </m:fPr>
                        <m:num>
                          <m:r>
                            <a:rPr lang="en-US" sz="1700" i="1">
                              <a:latin typeface="Cambria Math" panose="02040503050406030204" pitchFamily="18" charset="0"/>
                            </a:rPr>
                            <m:t>𝑑𝑟</m:t>
                          </m:r>
                        </m:num>
                        <m:den>
                          <m:r>
                            <a:rPr lang="en-US" sz="1700" i="1">
                              <a:latin typeface="Cambria Math" panose="02040503050406030204" pitchFamily="18" charset="0"/>
                            </a:rPr>
                            <m:t>𝑑</m:t>
                          </m:r>
                          <m:r>
                            <a:rPr lang="en-US" sz="1700" i="1">
                              <a:latin typeface="Cambria Math" panose="02040503050406030204" pitchFamily="18" charset="0"/>
                            </a:rPr>
                            <m:t>𝜏</m:t>
                          </m:r>
                        </m:den>
                      </m:f>
                      <m:f>
                        <m:fPr>
                          <m:ctrlPr>
                            <a:rPr lang="en-US" sz="1700" i="1">
                              <a:latin typeface="Cambria Math" panose="02040503050406030204" pitchFamily="18" charset="0"/>
                            </a:rPr>
                          </m:ctrlPr>
                        </m:fPr>
                        <m:num>
                          <m:r>
                            <a:rPr lang="en-US" sz="1700" i="1">
                              <a:latin typeface="Cambria Math" panose="02040503050406030204" pitchFamily="18" charset="0"/>
                            </a:rPr>
                            <m:t>𝑑𝑡</m:t>
                          </m:r>
                        </m:num>
                        <m:den>
                          <m:r>
                            <a:rPr lang="en-US" sz="1700" i="1">
                              <a:latin typeface="Cambria Math" panose="02040503050406030204" pitchFamily="18" charset="0"/>
                            </a:rPr>
                            <m:t>𝑑</m:t>
                          </m:r>
                          <m:r>
                            <a:rPr lang="en-US" sz="1700" i="1">
                              <a:latin typeface="Cambria Math" panose="02040503050406030204" pitchFamily="18" charset="0"/>
                            </a:rPr>
                            <m:t>𝜏</m:t>
                          </m:r>
                        </m:den>
                      </m:f>
                      <m:r>
                        <a:rPr lang="en-US" sz="1700" i="1">
                          <a:latin typeface="Cambria Math" panose="02040503050406030204" pitchFamily="18" charset="0"/>
                        </a:rPr>
                        <m:t>−</m:t>
                      </m:r>
                      <m:sSup>
                        <m:sSupPr>
                          <m:ctrlPr>
                            <a:rPr lang="en-US" sz="1700" i="1">
                              <a:latin typeface="Cambria Math" panose="02040503050406030204" pitchFamily="18" charset="0"/>
                            </a:rPr>
                          </m:ctrlPr>
                        </m:sSupPr>
                        <m:e>
                          <m:r>
                            <a:rPr lang="en-US" sz="1700" i="1">
                              <a:latin typeface="Cambria Math" panose="02040503050406030204" pitchFamily="18" charset="0"/>
                            </a:rPr>
                            <m:t>𝑐</m:t>
                          </m:r>
                        </m:e>
                        <m:sup>
                          <m:r>
                            <a:rPr lang="en-US" sz="1700" i="1">
                              <a:latin typeface="Cambria Math" panose="02040503050406030204" pitchFamily="18" charset="0"/>
                            </a:rPr>
                            <m:t>2</m:t>
                          </m:r>
                        </m:sup>
                      </m:sSup>
                      <m:sSup>
                        <m:sSupPr>
                          <m:ctrlPr>
                            <a:rPr lang="en-US" sz="1700" i="1">
                              <a:latin typeface="Cambria Math" panose="02040503050406030204" pitchFamily="18" charset="0"/>
                            </a:rPr>
                          </m:ctrlPr>
                        </m:sSupPr>
                        <m:e>
                          <m:r>
                            <a:rPr lang="en-US" sz="1700" i="1">
                              <a:latin typeface="Cambria Math" panose="02040503050406030204" pitchFamily="18" charset="0"/>
                            </a:rPr>
                            <m:t>𝑒</m:t>
                          </m:r>
                        </m:e>
                        <m:sup>
                          <m:r>
                            <a:rPr lang="en-US" sz="1700" i="1">
                              <a:latin typeface="Cambria Math" panose="02040503050406030204" pitchFamily="18" charset="0"/>
                            </a:rPr>
                            <m:t>𝑎</m:t>
                          </m:r>
                        </m:sup>
                      </m:sSup>
                      <m:f>
                        <m:fPr>
                          <m:ctrlPr>
                            <a:rPr lang="en-US" sz="1700" i="1">
                              <a:latin typeface="Cambria Math" panose="02040503050406030204" pitchFamily="18" charset="0"/>
                            </a:rPr>
                          </m:ctrlPr>
                        </m:fPr>
                        <m:num>
                          <m:sSup>
                            <m:sSupPr>
                              <m:ctrlPr>
                                <a:rPr lang="en-US" sz="1700" i="1">
                                  <a:latin typeface="Cambria Math" panose="02040503050406030204" pitchFamily="18" charset="0"/>
                                </a:rPr>
                              </m:ctrlPr>
                            </m:sSupPr>
                            <m:e>
                              <m:r>
                                <a:rPr lang="en-US" sz="1700" i="1">
                                  <a:latin typeface="Cambria Math" panose="02040503050406030204" pitchFamily="18" charset="0"/>
                                </a:rPr>
                                <m:t>𝑑</m:t>
                              </m:r>
                            </m:e>
                            <m:sup>
                              <m:r>
                                <a:rPr lang="en-US" sz="1700" i="1">
                                  <a:latin typeface="Cambria Math" panose="02040503050406030204" pitchFamily="18" charset="0"/>
                                </a:rPr>
                                <m:t>2</m:t>
                              </m:r>
                            </m:sup>
                          </m:sSup>
                          <m:r>
                            <a:rPr lang="en-US" sz="1700" i="1">
                              <a:latin typeface="Cambria Math" panose="02040503050406030204" pitchFamily="18" charset="0"/>
                            </a:rPr>
                            <m:t>𝑡</m:t>
                          </m:r>
                        </m:num>
                        <m:den>
                          <m:r>
                            <a:rPr lang="en-US" sz="1700" i="1">
                              <a:latin typeface="Cambria Math" panose="02040503050406030204" pitchFamily="18" charset="0"/>
                            </a:rPr>
                            <m:t>𝑑</m:t>
                          </m:r>
                          <m:sSup>
                            <m:sSupPr>
                              <m:ctrlPr>
                                <a:rPr lang="en-US" sz="1700" i="1">
                                  <a:latin typeface="Cambria Math" panose="02040503050406030204" pitchFamily="18" charset="0"/>
                                </a:rPr>
                              </m:ctrlPr>
                            </m:sSupPr>
                            <m:e>
                              <m:r>
                                <a:rPr lang="en-US" sz="1700" i="1">
                                  <a:latin typeface="Cambria Math" panose="02040503050406030204" pitchFamily="18" charset="0"/>
                                </a:rPr>
                                <m:t>𝜏</m:t>
                              </m:r>
                            </m:e>
                            <m:sup>
                              <m:r>
                                <a:rPr lang="en-US" sz="1700" i="1">
                                  <a:latin typeface="Cambria Math" panose="02040503050406030204" pitchFamily="18" charset="0"/>
                                </a:rPr>
                                <m:t>2</m:t>
                              </m:r>
                            </m:sup>
                          </m:sSup>
                        </m:den>
                      </m:f>
                    </m:oMath>
                  </m:oMathPara>
                </a14:m>
                <a:endParaRPr lang="en-US" sz="17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1700" dirty="0">
                    <a:latin typeface="Times New Roman" panose="02020603050405020304" pitchFamily="18" charset="0"/>
                    <a:cs typeface="Times New Roman" panose="02020603050405020304" pitchFamily="18" charset="0"/>
                  </a:rPr>
                  <a:t>Afterwards, one substitutes </a:t>
                </a:r>
                <a:r>
                  <a:rPr lang="en-US" sz="1700" dirty="0" smtClean="0">
                    <a:latin typeface="Times New Roman" panose="02020603050405020304" pitchFamily="18" charset="0"/>
                    <a:cs typeface="Times New Roman" panose="02020603050405020304" pitchFamily="18" charset="0"/>
                  </a:rPr>
                  <a:t>these two equations into </a:t>
                </a:r>
                <a:r>
                  <a:rPr lang="en-US" sz="1700" dirty="0">
                    <a:latin typeface="Times New Roman" panose="02020603050405020304" pitchFamily="18" charset="0"/>
                    <a:cs typeface="Times New Roman" panose="02020603050405020304" pitchFamily="18" charset="0"/>
                  </a:rPr>
                  <a:t>the Euler-Lagrange equation becomes the following </a:t>
                </a:r>
                <a:r>
                  <a:rPr lang="en-US" sz="1700" dirty="0" smtClean="0">
                    <a:latin typeface="Times New Roman" panose="02020603050405020304" pitchFamily="18" charset="0"/>
                    <a:cs typeface="Times New Roman" panose="02020603050405020304" pitchFamily="18" charset="0"/>
                  </a:rPr>
                  <a:t>expression</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sz="1700" i="1">
                              <a:latin typeface="Cambria Math" panose="02040503050406030204" pitchFamily="18" charset="0"/>
                            </a:rPr>
                          </m:ctrlPr>
                        </m:fPr>
                        <m:num>
                          <m:r>
                            <a:rPr lang="en-US" sz="1700" i="1">
                              <a:latin typeface="Cambria Math" panose="02040503050406030204" pitchFamily="18" charset="0"/>
                            </a:rPr>
                            <m:t>𝑑</m:t>
                          </m:r>
                        </m:num>
                        <m:den>
                          <m:r>
                            <a:rPr lang="en-US" sz="1700" i="1">
                              <a:latin typeface="Cambria Math" panose="02040503050406030204" pitchFamily="18" charset="0"/>
                            </a:rPr>
                            <m:t>𝑑</m:t>
                          </m:r>
                          <m:r>
                            <a:rPr lang="en-US" sz="1700" i="1">
                              <a:latin typeface="Cambria Math" panose="02040503050406030204" pitchFamily="18" charset="0"/>
                            </a:rPr>
                            <m:t>𝜏</m:t>
                          </m:r>
                        </m:den>
                      </m:f>
                      <m:d>
                        <m:dPr>
                          <m:begChr m:val="["/>
                          <m:endChr m:val="]"/>
                          <m:ctrlPr>
                            <a:rPr lang="en-US" sz="1700" i="1">
                              <a:latin typeface="Cambria Math" panose="02040503050406030204" pitchFamily="18" charset="0"/>
                            </a:rPr>
                          </m:ctrlPr>
                        </m:dPr>
                        <m:e>
                          <m:f>
                            <m:fPr>
                              <m:ctrlPr>
                                <a:rPr lang="en-US" sz="1700" i="1">
                                  <a:latin typeface="Cambria Math" panose="02040503050406030204" pitchFamily="18" charset="0"/>
                                </a:rPr>
                              </m:ctrlPr>
                            </m:fPr>
                            <m:num>
                              <m:r>
                                <a:rPr lang="en-US" sz="1700" i="1">
                                  <a:latin typeface="Cambria Math" panose="02040503050406030204" pitchFamily="18" charset="0"/>
                                </a:rPr>
                                <m:t>𝜕</m:t>
                              </m:r>
                              <m:r>
                                <a:rPr lang="en-US" sz="1700" i="1">
                                  <a:latin typeface="Cambria Math" panose="02040503050406030204" pitchFamily="18" charset="0"/>
                                </a:rPr>
                                <m:t>𝐿</m:t>
                              </m:r>
                            </m:num>
                            <m:den>
                              <m:r>
                                <a:rPr lang="en-US" sz="1700" i="1">
                                  <a:latin typeface="Cambria Math" panose="02040503050406030204" pitchFamily="18" charset="0"/>
                                </a:rPr>
                                <m:t>𝜕</m:t>
                              </m:r>
                              <m:d>
                                <m:dPr>
                                  <m:ctrlPr>
                                    <a:rPr lang="en-US" sz="1700" i="1">
                                      <a:latin typeface="Cambria Math" panose="02040503050406030204" pitchFamily="18" charset="0"/>
                                    </a:rPr>
                                  </m:ctrlPr>
                                </m:dPr>
                                <m:e>
                                  <m:f>
                                    <m:fPr>
                                      <m:type m:val="lin"/>
                                      <m:ctrlPr>
                                        <a:rPr lang="en-US" sz="1700" i="1">
                                          <a:latin typeface="Cambria Math" panose="02040503050406030204" pitchFamily="18" charset="0"/>
                                        </a:rPr>
                                      </m:ctrlPr>
                                    </m:fPr>
                                    <m:num>
                                      <m:r>
                                        <a:rPr lang="en-US" sz="1700" i="1">
                                          <a:latin typeface="Cambria Math" panose="02040503050406030204" pitchFamily="18" charset="0"/>
                                        </a:rPr>
                                        <m:t>𝑑𝑡</m:t>
                                      </m:r>
                                    </m:num>
                                    <m:den>
                                      <m:r>
                                        <a:rPr lang="en-US" sz="1700" i="1">
                                          <a:latin typeface="Cambria Math" panose="02040503050406030204" pitchFamily="18" charset="0"/>
                                        </a:rPr>
                                        <m:t>𝑑</m:t>
                                      </m:r>
                                      <m:r>
                                        <a:rPr lang="en-US" sz="1700" i="1">
                                          <a:latin typeface="Cambria Math" panose="02040503050406030204" pitchFamily="18" charset="0"/>
                                        </a:rPr>
                                        <m:t>𝜏</m:t>
                                      </m:r>
                                    </m:den>
                                  </m:f>
                                </m:e>
                              </m:d>
                            </m:den>
                          </m:f>
                        </m:e>
                      </m:d>
                      <m:r>
                        <a:rPr lang="en-US" sz="1700" i="1">
                          <a:latin typeface="Cambria Math" panose="02040503050406030204" pitchFamily="18" charset="0"/>
                        </a:rPr>
                        <m:t>−</m:t>
                      </m:r>
                      <m:f>
                        <m:fPr>
                          <m:ctrlPr>
                            <a:rPr lang="en-US" sz="1700" i="1">
                              <a:latin typeface="Cambria Math" panose="02040503050406030204" pitchFamily="18" charset="0"/>
                            </a:rPr>
                          </m:ctrlPr>
                        </m:fPr>
                        <m:num>
                          <m:r>
                            <a:rPr lang="en-US" sz="1700" i="1">
                              <a:latin typeface="Cambria Math" panose="02040503050406030204" pitchFamily="18" charset="0"/>
                            </a:rPr>
                            <m:t>𝜕</m:t>
                          </m:r>
                          <m:r>
                            <a:rPr lang="en-US" sz="1700" i="1">
                              <a:latin typeface="Cambria Math" panose="02040503050406030204" pitchFamily="18" charset="0"/>
                            </a:rPr>
                            <m:t>𝐿</m:t>
                          </m:r>
                        </m:num>
                        <m:den>
                          <m:r>
                            <a:rPr lang="en-US" sz="1700" i="1">
                              <a:latin typeface="Cambria Math" panose="02040503050406030204" pitchFamily="18" charset="0"/>
                            </a:rPr>
                            <m:t>𝜕</m:t>
                          </m:r>
                          <m:r>
                            <a:rPr lang="en-US" sz="1700" i="1">
                              <a:latin typeface="Cambria Math" panose="02040503050406030204" pitchFamily="18" charset="0"/>
                            </a:rPr>
                            <m:t>𝑡</m:t>
                          </m:r>
                        </m:den>
                      </m:f>
                      <m:r>
                        <a:rPr lang="en-US" sz="1700" i="1">
                          <a:latin typeface="Cambria Math" panose="02040503050406030204" pitchFamily="18" charset="0"/>
                        </a:rPr>
                        <m:t>=−</m:t>
                      </m:r>
                      <m:sSup>
                        <m:sSupPr>
                          <m:ctrlPr>
                            <a:rPr lang="en-US" sz="1700" i="1">
                              <a:latin typeface="Cambria Math" panose="02040503050406030204" pitchFamily="18" charset="0"/>
                            </a:rPr>
                          </m:ctrlPr>
                        </m:sSupPr>
                        <m:e>
                          <m:r>
                            <a:rPr lang="en-US" sz="1700" i="1">
                              <a:latin typeface="Cambria Math" panose="02040503050406030204" pitchFamily="18" charset="0"/>
                            </a:rPr>
                            <m:t>𝑐</m:t>
                          </m:r>
                        </m:e>
                        <m:sup>
                          <m:r>
                            <a:rPr lang="en-US" sz="1700" i="1">
                              <a:latin typeface="Cambria Math" panose="02040503050406030204" pitchFamily="18" charset="0"/>
                            </a:rPr>
                            <m:t>2</m:t>
                          </m:r>
                        </m:sup>
                      </m:sSup>
                      <m:f>
                        <m:fPr>
                          <m:ctrlPr>
                            <a:rPr lang="en-US" sz="1700" i="1">
                              <a:latin typeface="Cambria Math" panose="02040503050406030204" pitchFamily="18" charset="0"/>
                            </a:rPr>
                          </m:ctrlPr>
                        </m:fPr>
                        <m:num>
                          <m:r>
                            <a:rPr lang="en-US" sz="1700" i="1">
                              <a:latin typeface="Cambria Math" panose="02040503050406030204" pitchFamily="18" charset="0"/>
                            </a:rPr>
                            <m:t>𝑑𝑎</m:t>
                          </m:r>
                        </m:num>
                        <m:den>
                          <m:r>
                            <a:rPr lang="en-US" sz="1700" i="1">
                              <a:latin typeface="Cambria Math" panose="02040503050406030204" pitchFamily="18" charset="0"/>
                            </a:rPr>
                            <m:t>𝑑𝑟</m:t>
                          </m:r>
                        </m:den>
                      </m:f>
                      <m:sSup>
                        <m:sSupPr>
                          <m:ctrlPr>
                            <a:rPr lang="en-US" sz="1700" i="1">
                              <a:latin typeface="Cambria Math" panose="02040503050406030204" pitchFamily="18" charset="0"/>
                            </a:rPr>
                          </m:ctrlPr>
                        </m:sSupPr>
                        <m:e>
                          <m:r>
                            <a:rPr lang="en-US" sz="1700" i="1">
                              <a:latin typeface="Cambria Math" panose="02040503050406030204" pitchFamily="18" charset="0"/>
                            </a:rPr>
                            <m:t>𝑒</m:t>
                          </m:r>
                        </m:e>
                        <m:sup>
                          <m:r>
                            <a:rPr lang="en-US" sz="1700" i="1">
                              <a:latin typeface="Cambria Math" panose="02040503050406030204" pitchFamily="18" charset="0"/>
                            </a:rPr>
                            <m:t>𝑎</m:t>
                          </m:r>
                        </m:sup>
                      </m:sSup>
                      <m:f>
                        <m:fPr>
                          <m:ctrlPr>
                            <a:rPr lang="en-US" sz="1700" i="1">
                              <a:latin typeface="Cambria Math" panose="02040503050406030204" pitchFamily="18" charset="0"/>
                            </a:rPr>
                          </m:ctrlPr>
                        </m:fPr>
                        <m:num>
                          <m:r>
                            <a:rPr lang="en-US" sz="1700" i="1">
                              <a:latin typeface="Cambria Math" panose="02040503050406030204" pitchFamily="18" charset="0"/>
                            </a:rPr>
                            <m:t>𝑑𝑟</m:t>
                          </m:r>
                        </m:num>
                        <m:den>
                          <m:r>
                            <a:rPr lang="en-US" sz="1700" i="1">
                              <a:latin typeface="Cambria Math" panose="02040503050406030204" pitchFamily="18" charset="0"/>
                            </a:rPr>
                            <m:t>𝑑</m:t>
                          </m:r>
                          <m:r>
                            <a:rPr lang="en-US" sz="1700" i="1">
                              <a:latin typeface="Cambria Math" panose="02040503050406030204" pitchFamily="18" charset="0"/>
                            </a:rPr>
                            <m:t>𝜏</m:t>
                          </m:r>
                        </m:den>
                      </m:f>
                      <m:f>
                        <m:fPr>
                          <m:ctrlPr>
                            <a:rPr lang="en-US" sz="1700" i="1">
                              <a:latin typeface="Cambria Math" panose="02040503050406030204" pitchFamily="18" charset="0"/>
                            </a:rPr>
                          </m:ctrlPr>
                        </m:fPr>
                        <m:num>
                          <m:r>
                            <a:rPr lang="en-US" sz="1700" i="1">
                              <a:latin typeface="Cambria Math" panose="02040503050406030204" pitchFamily="18" charset="0"/>
                            </a:rPr>
                            <m:t>𝑑𝑡</m:t>
                          </m:r>
                        </m:num>
                        <m:den>
                          <m:r>
                            <a:rPr lang="en-US" sz="1700" i="1">
                              <a:latin typeface="Cambria Math" panose="02040503050406030204" pitchFamily="18" charset="0"/>
                            </a:rPr>
                            <m:t>𝑑</m:t>
                          </m:r>
                          <m:r>
                            <a:rPr lang="en-US" sz="1700" i="1">
                              <a:latin typeface="Cambria Math" panose="02040503050406030204" pitchFamily="18" charset="0"/>
                            </a:rPr>
                            <m:t>𝜏</m:t>
                          </m:r>
                        </m:den>
                      </m:f>
                      <m:r>
                        <a:rPr lang="en-US" sz="1700" i="1">
                          <a:latin typeface="Cambria Math" panose="02040503050406030204" pitchFamily="18" charset="0"/>
                        </a:rPr>
                        <m:t>−</m:t>
                      </m:r>
                      <m:sSup>
                        <m:sSupPr>
                          <m:ctrlPr>
                            <a:rPr lang="en-US" sz="1700" i="1">
                              <a:latin typeface="Cambria Math" panose="02040503050406030204" pitchFamily="18" charset="0"/>
                            </a:rPr>
                          </m:ctrlPr>
                        </m:sSupPr>
                        <m:e>
                          <m:r>
                            <a:rPr lang="en-US" sz="1700" i="1">
                              <a:latin typeface="Cambria Math" panose="02040503050406030204" pitchFamily="18" charset="0"/>
                            </a:rPr>
                            <m:t>𝑐</m:t>
                          </m:r>
                        </m:e>
                        <m:sup>
                          <m:r>
                            <a:rPr lang="en-US" sz="1700" i="1">
                              <a:latin typeface="Cambria Math" panose="02040503050406030204" pitchFamily="18" charset="0"/>
                            </a:rPr>
                            <m:t>2</m:t>
                          </m:r>
                        </m:sup>
                      </m:sSup>
                      <m:sSup>
                        <m:sSupPr>
                          <m:ctrlPr>
                            <a:rPr lang="en-US" sz="1700" i="1">
                              <a:latin typeface="Cambria Math" panose="02040503050406030204" pitchFamily="18" charset="0"/>
                            </a:rPr>
                          </m:ctrlPr>
                        </m:sSupPr>
                        <m:e>
                          <m:r>
                            <a:rPr lang="en-US" sz="1700" i="1">
                              <a:latin typeface="Cambria Math" panose="02040503050406030204" pitchFamily="18" charset="0"/>
                            </a:rPr>
                            <m:t>𝑒</m:t>
                          </m:r>
                        </m:e>
                        <m:sup>
                          <m:r>
                            <a:rPr lang="en-US" sz="1700" i="1">
                              <a:latin typeface="Cambria Math" panose="02040503050406030204" pitchFamily="18" charset="0"/>
                            </a:rPr>
                            <m:t>𝑎</m:t>
                          </m:r>
                        </m:sup>
                      </m:sSup>
                      <m:f>
                        <m:fPr>
                          <m:ctrlPr>
                            <a:rPr lang="en-US" sz="1700" i="1">
                              <a:latin typeface="Cambria Math" panose="02040503050406030204" pitchFamily="18" charset="0"/>
                            </a:rPr>
                          </m:ctrlPr>
                        </m:fPr>
                        <m:num>
                          <m:sSup>
                            <m:sSupPr>
                              <m:ctrlPr>
                                <a:rPr lang="en-US" sz="1700" i="1">
                                  <a:latin typeface="Cambria Math" panose="02040503050406030204" pitchFamily="18" charset="0"/>
                                </a:rPr>
                              </m:ctrlPr>
                            </m:sSupPr>
                            <m:e>
                              <m:r>
                                <a:rPr lang="en-US" sz="1700" i="1">
                                  <a:latin typeface="Cambria Math" panose="02040503050406030204" pitchFamily="18" charset="0"/>
                                </a:rPr>
                                <m:t>𝑑</m:t>
                              </m:r>
                            </m:e>
                            <m:sup>
                              <m:r>
                                <a:rPr lang="en-US" sz="1700" i="1">
                                  <a:latin typeface="Cambria Math" panose="02040503050406030204" pitchFamily="18" charset="0"/>
                                </a:rPr>
                                <m:t>2</m:t>
                              </m:r>
                            </m:sup>
                          </m:sSup>
                          <m:r>
                            <a:rPr lang="en-US" sz="1700" i="1">
                              <a:latin typeface="Cambria Math" panose="02040503050406030204" pitchFamily="18" charset="0"/>
                            </a:rPr>
                            <m:t>𝑡</m:t>
                          </m:r>
                        </m:num>
                        <m:den>
                          <m:r>
                            <a:rPr lang="en-US" sz="1700" i="1">
                              <a:latin typeface="Cambria Math" panose="02040503050406030204" pitchFamily="18" charset="0"/>
                            </a:rPr>
                            <m:t>𝑑</m:t>
                          </m:r>
                          <m:sSup>
                            <m:sSupPr>
                              <m:ctrlPr>
                                <a:rPr lang="en-US" sz="1700" i="1">
                                  <a:latin typeface="Cambria Math" panose="02040503050406030204" pitchFamily="18" charset="0"/>
                                </a:rPr>
                              </m:ctrlPr>
                            </m:sSupPr>
                            <m:e>
                              <m:r>
                                <a:rPr lang="en-US" sz="1700" i="1">
                                  <a:latin typeface="Cambria Math" panose="02040503050406030204" pitchFamily="18" charset="0"/>
                                </a:rPr>
                                <m:t>𝜏</m:t>
                              </m:r>
                            </m:e>
                            <m:sup>
                              <m:r>
                                <a:rPr lang="en-US" sz="1700" i="1">
                                  <a:latin typeface="Cambria Math" panose="02040503050406030204" pitchFamily="18" charset="0"/>
                                </a:rPr>
                                <m:t>2</m:t>
                              </m:r>
                            </m:sup>
                          </m:sSup>
                        </m:den>
                      </m:f>
                      <m:r>
                        <a:rPr lang="en-US" sz="1700" i="1">
                          <a:latin typeface="Cambria Math" panose="02040503050406030204" pitchFamily="18" charset="0"/>
                        </a:rPr>
                        <m:t>−0=0</m:t>
                      </m:r>
                    </m:oMath>
                  </m:oMathPara>
                </a14:m>
                <a:endParaRPr lang="en-US" sz="1700"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r>
                  <a:rPr lang="en-US" sz="1700" dirty="0" smtClean="0">
                    <a:latin typeface="Times New Roman" panose="02020603050405020304" pitchFamily="18" charset="0"/>
                    <a:cs typeface="Times New Roman" panose="02020603050405020304" pitchFamily="18" charset="0"/>
                  </a:rPr>
                  <a:t>Collecting terms one obtains the following of this use of the Euler-Lagrange equation to obtain the </a:t>
                </a:r>
                <a:r>
                  <a:rPr lang="en-US" sz="1700" dirty="0" err="1" smtClean="0">
                    <a:latin typeface="Times New Roman" panose="02020603050405020304" pitchFamily="18" charset="0"/>
                    <a:cs typeface="Times New Roman" panose="02020603050405020304" pitchFamily="18" charset="0"/>
                  </a:rPr>
                  <a:t>Christoffel</a:t>
                </a:r>
                <a:r>
                  <a:rPr lang="en-US" sz="1700" dirty="0" smtClean="0">
                    <a:latin typeface="Times New Roman" panose="02020603050405020304" pitchFamily="18" charset="0"/>
                    <a:cs typeface="Times New Roman" panose="02020603050405020304" pitchFamily="18" charset="0"/>
                  </a:rPr>
                  <a:t> symbol </a:t>
                </a:r>
                <a14:m>
                  <m:oMath xmlns:m="http://schemas.openxmlformats.org/officeDocument/2006/math">
                    <m:sSubSup>
                      <m:sSubSupPr>
                        <m:ctrlPr>
                          <a:rPr lang="en-US" sz="1700" i="1">
                            <a:latin typeface="Cambria Math" panose="02040503050406030204" pitchFamily="18" charset="0"/>
                          </a:rPr>
                        </m:ctrlPr>
                      </m:sSubSupPr>
                      <m:e>
                        <m:r>
                          <m:rPr>
                            <m:sty m:val="p"/>
                          </m:rPr>
                          <a:rPr lang="en-US" sz="1700">
                            <a:latin typeface="Cambria Math" panose="02040503050406030204" pitchFamily="18" charset="0"/>
                          </a:rPr>
                          <m:t>Γ</m:t>
                        </m:r>
                      </m:e>
                      <m:sub>
                        <m:r>
                          <a:rPr lang="en-US" sz="1700" i="1">
                            <a:latin typeface="Cambria Math" panose="02040503050406030204" pitchFamily="18" charset="0"/>
                          </a:rPr>
                          <m:t>𝑟𝑡</m:t>
                        </m:r>
                      </m:sub>
                      <m:sup>
                        <m:r>
                          <a:rPr lang="en-US" sz="1700" i="1">
                            <a:latin typeface="Cambria Math" panose="02040503050406030204" pitchFamily="18" charset="0"/>
                          </a:rPr>
                          <m:t>𝑡</m:t>
                        </m:r>
                      </m:sup>
                    </m:sSubSup>
                  </m:oMath>
                </a14:m>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en-US" sz="800" i="1"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f>
                        <m:fPr>
                          <m:ctrlPr>
                            <a:rPr lang="en-US" sz="1700" i="1">
                              <a:latin typeface="Cambria Math" panose="02040503050406030204" pitchFamily="18" charset="0"/>
                            </a:rPr>
                          </m:ctrlPr>
                        </m:fPr>
                        <m:num>
                          <m:sSup>
                            <m:sSupPr>
                              <m:ctrlPr>
                                <a:rPr lang="en-US" sz="1700" i="1">
                                  <a:latin typeface="Cambria Math" panose="02040503050406030204" pitchFamily="18" charset="0"/>
                                </a:rPr>
                              </m:ctrlPr>
                            </m:sSupPr>
                            <m:e>
                              <m:r>
                                <a:rPr lang="en-US" sz="1700" i="1">
                                  <a:latin typeface="Cambria Math" panose="02040503050406030204" pitchFamily="18" charset="0"/>
                                </a:rPr>
                                <m:t>𝑑</m:t>
                              </m:r>
                            </m:e>
                            <m:sup>
                              <m:r>
                                <a:rPr lang="en-US" sz="1700" i="1">
                                  <a:latin typeface="Cambria Math" panose="02040503050406030204" pitchFamily="18" charset="0"/>
                                </a:rPr>
                                <m:t>2</m:t>
                              </m:r>
                            </m:sup>
                          </m:sSup>
                          <m:r>
                            <a:rPr lang="en-US" sz="1700" i="1">
                              <a:latin typeface="Cambria Math" panose="02040503050406030204" pitchFamily="18" charset="0"/>
                            </a:rPr>
                            <m:t>𝑡</m:t>
                          </m:r>
                        </m:num>
                        <m:den>
                          <m:r>
                            <a:rPr lang="en-US" sz="1700" i="1">
                              <a:latin typeface="Cambria Math" panose="02040503050406030204" pitchFamily="18" charset="0"/>
                            </a:rPr>
                            <m:t>𝑑</m:t>
                          </m:r>
                          <m:sSup>
                            <m:sSupPr>
                              <m:ctrlPr>
                                <a:rPr lang="en-US" sz="1700" i="1">
                                  <a:latin typeface="Cambria Math" panose="02040503050406030204" pitchFamily="18" charset="0"/>
                                </a:rPr>
                              </m:ctrlPr>
                            </m:sSupPr>
                            <m:e>
                              <m:r>
                                <a:rPr lang="en-US" sz="1700" i="1">
                                  <a:latin typeface="Cambria Math" panose="02040503050406030204" pitchFamily="18" charset="0"/>
                                </a:rPr>
                                <m:t>𝜏</m:t>
                              </m:r>
                            </m:e>
                            <m:sup>
                              <m:r>
                                <a:rPr lang="en-US" sz="1700" i="1">
                                  <a:latin typeface="Cambria Math" panose="02040503050406030204" pitchFamily="18" charset="0"/>
                                </a:rPr>
                                <m:t>2</m:t>
                              </m:r>
                            </m:sup>
                          </m:sSup>
                        </m:den>
                      </m:f>
                      <m:r>
                        <a:rPr lang="en-US" sz="1700" i="1">
                          <a:latin typeface="Cambria Math" panose="02040503050406030204" pitchFamily="18" charset="0"/>
                        </a:rPr>
                        <m:t>+</m:t>
                      </m:r>
                      <m:f>
                        <m:fPr>
                          <m:ctrlPr>
                            <a:rPr lang="en-US" sz="1700" i="1">
                              <a:latin typeface="Cambria Math" panose="02040503050406030204" pitchFamily="18" charset="0"/>
                            </a:rPr>
                          </m:ctrlPr>
                        </m:fPr>
                        <m:num>
                          <m:r>
                            <a:rPr lang="en-US" sz="1700" i="1">
                              <a:latin typeface="Cambria Math" panose="02040503050406030204" pitchFamily="18" charset="0"/>
                            </a:rPr>
                            <m:t>𝑑𝑎</m:t>
                          </m:r>
                        </m:num>
                        <m:den>
                          <m:r>
                            <a:rPr lang="en-US" sz="1700" i="1">
                              <a:latin typeface="Cambria Math" panose="02040503050406030204" pitchFamily="18" charset="0"/>
                            </a:rPr>
                            <m:t>𝑑𝑟</m:t>
                          </m:r>
                        </m:den>
                      </m:f>
                      <m:f>
                        <m:fPr>
                          <m:ctrlPr>
                            <a:rPr lang="en-US" sz="1700" i="1">
                              <a:latin typeface="Cambria Math" panose="02040503050406030204" pitchFamily="18" charset="0"/>
                            </a:rPr>
                          </m:ctrlPr>
                        </m:fPr>
                        <m:num>
                          <m:r>
                            <a:rPr lang="en-US" sz="1700" i="1">
                              <a:latin typeface="Cambria Math" panose="02040503050406030204" pitchFamily="18" charset="0"/>
                            </a:rPr>
                            <m:t>𝑑𝑟</m:t>
                          </m:r>
                        </m:num>
                        <m:den>
                          <m:r>
                            <a:rPr lang="en-US" sz="1700" i="1">
                              <a:latin typeface="Cambria Math" panose="02040503050406030204" pitchFamily="18" charset="0"/>
                            </a:rPr>
                            <m:t>𝑑</m:t>
                          </m:r>
                          <m:r>
                            <a:rPr lang="en-US" sz="1700" i="1">
                              <a:latin typeface="Cambria Math" panose="02040503050406030204" pitchFamily="18" charset="0"/>
                            </a:rPr>
                            <m:t>𝜏</m:t>
                          </m:r>
                        </m:den>
                      </m:f>
                      <m:f>
                        <m:fPr>
                          <m:ctrlPr>
                            <a:rPr lang="en-US" sz="1700" i="1">
                              <a:latin typeface="Cambria Math" panose="02040503050406030204" pitchFamily="18" charset="0"/>
                            </a:rPr>
                          </m:ctrlPr>
                        </m:fPr>
                        <m:num>
                          <m:r>
                            <a:rPr lang="en-US" sz="1700" i="1">
                              <a:latin typeface="Cambria Math" panose="02040503050406030204" pitchFamily="18" charset="0"/>
                            </a:rPr>
                            <m:t>𝑑𝑡</m:t>
                          </m:r>
                        </m:num>
                        <m:den>
                          <m:r>
                            <a:rPr lang="en-US" sz="1700" i="1">
                              <a:latin typeface="Cambria Math" panose="02040503050406030204" pitchFamily="18" charset="0"/>
                            </a:rPr>
                            <m:t>𝑑</m:t>
                          </m:r>
                          <m:r>
                            <a:rPr lang="en-US" sz="1700" i="1">
                              <a:latin typeface="Cambria Math" panose="02040503050406030204" pitchFamily="18" charset="0"/>
                            </a:rPr>
                            <m:t>𝜏</m:t>
                          </m:r>
                        </m:den>
                      </m:f>
                      <m:r>
                        <a:rPr lang="en-US" sz="1700" i="1">
                          <a:latin typeface="Cambria Math" panose="02040503050406030204" pitchFamily="18" charset="0"/>
                        </a:rPr>
                        <m:t>=</m:t>
                      </m:r>
                      <m:f>
                        <m:fPr>
                          <m:ctrlPr>
                            <a:rPr lang="en-US" sz="1700" i="1">
                              <a:latin typeface="Cambria Math" panose="02040503050406030204" pitchFamily="18" charset="0"/>
                            </a:rPr>
                          </m:ctrlPr>
                        </m:fPr>
                        <m:num>
                          <m:sSup>
                            <m:sSupPr>
                              <m:ctrlPr>
                                <a:rPr lang="en-US" sz="1700" i="1">
                                  <a:latin typeface="Cambria Math" panose="02040503050406030204" pitchFamily="18" charset="0"/>
                                </a:rPr>
                              </m:ctrlPr>
                            </m:sSupPr>
                            <m:e>
                              <m:r>
                                <a:rPr lang="en-US" sz="1700" i="1">
                                  <a:latin typeface="Cambria Math" panose="02040503050406030204" pitchFamily="18" charset="0"/>
                                </a:rPr>
                                <m:t>𝑑</m:t>
                              </m:r>
                            </m:e>
                            <m:sup>
                              <m:r>
                                <a:rPr lang="en-US" sz="1700" i="1">
                                  <a:latin typeface="Cambria Math" panose="02040503050406030204" pitchFamily="18" charset="0"/>
                                </a:rPr>
                                <m:t>2</m:t>
                              </m:r>
                            </m:sup>
                          </m:sSup>
                          <m:sSup>
                            <m:sSupPr>
                              <m:ctrlPr>
                                <a:rPr lang="en-US" sz="1700" i="1">
                                  <a:latin typeface="Cambria Math" panose="02040503050406030204" pitchFamily="18" charset="0"/>
                                </a:rPr>
                              </m:ctrlPr>
                            </m:sSupPr>
                            <m:e>
                              <m:r>
                                <a:rPr lang="en-US" sz="1700" i="1">
                                  <a:latin typeface="Cambria Math" panose="02040503050406030204" pitchFamily="18" charset="0"/>
                                </a:rPr>
                                <m:t>𝑥</m:t>
                              </m:r>
                            </m:e>
                            <m:sup>
                              <m:r>
                                <a:rPr lang="en-US" sz="1700" i="1">
                                  <a:latin typeface="Cambria Math" panose="02040503050406030204" pitchFamily="18" charset="0"/>
                                </a:rPr>
                                <m:t>𝑖</m:t>
                              </m:r>
                            </m:sup>
                          </m:sSup>
                        </m:num>
                        <m:den>
                          <m:r>
                            <a:rPr lang="en-US" sz="1700" i="1">
                              <a:latin typeface="Cambria Math" panose="02040503050406030204" pitchFamily="18" charset="0"/>
                            </a:rPr>
                            <m:t>𝑑</m:t>
                          </m:r>
                          <m:sSup>
                            <m:sSupPr>
                              <m:ctrlPr>
                                <a:rPr lang="en-US" sz="1700" i="1">
                                  <a:latin typeface="Cambria Math" panose="02040503050406030204" pitchFamily="18" charset="0"/>
                                </a:rPr>
                              </m:ctrlPr>
                            </m:sSupPr>
                            <m:e>
                              <m:r>
                                <a:rPr lang="en-US" sz="1700" i="1">
                                  <a:latin typeface="Cambria Math" panose="02040503050406030204" pitchFamily="18" charset="0"/>
                                </a:rPr>
                                <m:t>𝜏</m:t>
                              </m:r>
                            </m:e>
                            <m:sup>
                              <m:r>
                                <a:rPr lang="en-US" sz="1700" i="1">
                                  <a:latin typeface="Cambria Math" panose="02040503050406030204" pitchFamily="18" charset="0"/>
                                </a:rPr>
                                <m:t>2</m:t>
                              </m:r>
                            </m:sup>
                          </m:sSup>
                        </m:den>
                      </m:f>
                      <m:r>
                        <a:rPr lang="en-US" sz="1700" i="1">
                          <a:latin typeface="Cambria Math" panose="02040503050406030204" pitchFamily="18" charset="0"/>
                        </a:rPr>
                        <m:t>+</m:t>
                      </m:r>
                      <m:nary>
                        <m:naryPr>
                          <m:chr m:val="∑"/>
                          <m:limLoc m:val="undOvr"/>
                          <m:ctrlPr>
                            <a:rPr lang="en-US" sz="1700" i="1">
                              <a:latin typeface="Cambria Math" panose="02040503050406030204" pitchFamily="18" charset="0"/>
                            </a:rPr>
                          </m:ctrlPr>
                        </m:naryPr>
                        <m:sub>
                          <m:r>
                            <a:rPr lang="en-US" sz="1700" i="1">
                              <a:latin typeface="Cambria Math" panose="02040503050406030204" pitchFamily="18" charset="0"/>
                            </a:rPr>
                            <m:t>𝑗</m:t>
                          </m:r>
                          <m:r>
                            <a:rPr lang="en-US" sz="1700" i="1">
                              <a:latin typeface="Cambria Math" panose="02040503050406030204" pitchFamily="18" charset="0"/>
                            </a:rPr>
                            <m:t>=0</m:t>
                          </m:r>
                        </m:sub>
                        <m:sup>
                          <m:r>
                            <a:rPr lang="en-US" sz="1700" i="1">
                              <a:latin typeface="Cambria Math" panose="02040503050406030204" pitchFamily="18" charset="0"/>
                            </a:rPr>
                            <m:t>𝑛</m:t>
                          </m:r>
                        </m:sup>
                        <m:e>
                          <m:nary>
                            <m:naryPr>
                              <m:chr m:val="∑"/>
                              <m:limLoc m:val="undOvr"/>
                              <m:ctrlPr>
                                <a:rPr lang="en-US" sz="1700" i="1">
                                  <a:latin typeface="Cambria Math" panose="02040503050406030204" pitchFamily="18" charset="0"/>
                                </a:rPr>
                              </m:ctrlPr>
                            </m:naryPr>
                            <m:sub>
                              <m:r>
                                <a:rPr lang="en-US" sz="1700" i="1">
                                  <a:latin typeface="Cambria Math" panose="02040503050406030204" pitchFamily="18" charset="0"/>
                                </a:rPr>
                                <m:t>𝑘</m:t>
                              </m:r>
                              <m:r>
                                <a:rPr lang="en-US" sz="1700" i="1">
                                  <a:latin typeface="Cambria Math" panose="02040503050406030204" pitchFamily="18" charset="0"/>
                                </a:rPr>
                                <m:t>=0</m:t>
                              </m:r>
                            </m:sub>
                            <m:sup>
                              <m:r>
                                <a:rPr lang="en-US" sz="1700" i="1">
                                  <a:latin typeface="Cambria Math" panose="02040503050406030204" pitchFamily="18" charset="0"/>
                                </a:rPr>
                                <m:t>𝑛</m:t>
                              </m:r>
                            </m:sup>
                            <m:e>
                              <m:sSubSup>
                                <m:sSubSupPr>
                                  <m:ctrlPr>
                                    <a:rPr lang="en-US" sz="1700" i="1">
                                      <a:latin typeface="Cambria Math" panose="02040503050406030204" pitchFamily="18" charset="0"/>
                                    </a:rPr>
                                  </m:ctrlPr>
                                </m:sSubSupPr>
                                <m:e>
                                  <m:r>
                                    <m:rPr>
                                      <m:sty m:val="p"/>
                                    </m:rPr>
                                    <a:rPr lang="en-US" sz="1700">
                                      <a:latin typeface="Cambria Math" panose="02040503050406030204" pitchFamily="18" charset="0"/>
                                    </a:rPr>
                                    <m:t>Γ</m:t>
                                  </m:r>
                                </m:e>
                                <m:sub>
                                  <m:r>
                                    <a:rPr lang="en-US" sz="1700" i="1">
                                      <a:latin typeface="Cambria Math" panose="02040503050406030204" pitchFamily="18" charset="0"/>
                                    </a:rPr>
                                    <m:t>𝑗𝑘</m:t>
                                  </m:r>
                                </m:sub>
                                <m:sup>
                                  <m:r>
                                    <a:rPr lang="en-US" sz="1700" i="1">
                                      <a:latin typeface="Cambria Math" panose="02040503050406030204" pitchFamily="18" charset="0"/>
                                    </a:rPr>
                                    <m:t>𝑖</m:t>
                                  </m:r>
                                </m:sup>
                              </m:sSubSup>
                              <m:f>
                                <m:fPr>
                                  <m:ctrlPr>
                                    <a:rPr lang="en-US" sz="1700" i="1">
                                      <a:latin typeface="Cambria Math" panose="02040503050406030204" pitchFamily="18" charset="0"/>
                                    </a:rPr>
                                  </m:ctrlPr>
                                </m:fPr>
                                <m:num>
                                  <m:r>
                                    <a:rPr lang="en-US" sz="1700" i="1">
                                      <a:latin typeface="Cambria Math" panose="02040503050406030204" pitchFamily="18" charset="0"/>
                                    </a:rPr>
                                    <m:t>𝑑</m:t>
                                  </m:r>
                                  <m:sSup>
                                    <m:sSupPr>
                                      <m:ctrlPr>
                                        <a:rPr lang="en-US" sz="1700" i="1">
                                          <a:latin typeface="Cambria Math" panose="02040503050406030204" pitchFamily="18" charset="0"/>
                                        </a:rPr>
                                      </m:ctrlPr>
                                    </m:sSupPr>
                                    <m:e>
                                      <m:r>
                                        <a:rPr lang="en-US" sz="1700" i="1">
                                          <a:latin typeface="Cambria Math" panose="02040503050406030204" pitchFamily="18" charset="0"/>
                                        </a:rPr>
                                        <m:t>𝑥</m:t>
                                      </m:r>
                                    </m:e>
                                    <m:sup>
                                      <m:r>
                                        <a:rPr lang="en-US" sz="1700" i="1">
                                          <a:latin typeface="Cambria Math" panose="02040503050406030204" pitchFamily="18" charset="0"/>
                                        </a:rPr>
                                        <m:t>𝑗</m:t>
                                      </m:r>
                                    </m:sup>
                                  </m:sSup>
                                </m:num>
                                <m:den>
                                  <m:r>
                                    <a:rPr lang="en-US" sz="1700" i="1">
                                      <a:latin typeface="Cambria Math" panose="02040503050406030204" pitchFamily="18" charset="0"/>
                                    </a:rPr>
                                    <m:t>𝑑</m:t>
                                  </m:r>
                                  <m:r>
                                    <a:rPr lang="en-US" sz="1700" i="1">
                                      <a:latin typeface="Cambria Math" panose="02040503050406030204" pitchFamily="18" charset="0"/>
                                    </a:rPr>
                                    <m:t>𝜏</m:t>
                                  </m:r>
                                </m:den>
                              </m:f>
                              <m:f>
                                <m:fPr>
                                  <m:ctrlPr>
                                    <a:rPr lang="en-US" sz="1700" i="1">
                                      <a:latin typeface="Cambria Math" panose="02040503050406030204" pitchFamily="18" charset="0"/>
                                    </a:rPr>
                                  </m:ctrlPr>
                                </m:fPr>
                                <m:num>
                                  <m:r>
                                    <a:rPr lang="en-US" sz="1700" i="1">
                                      <a:latin typeface="Cambria Math" panose="02040503050406030204" pitchFamily="18" charset="0"/>
                                    </a:rPr>
                                    <m:t>𝑑</m:t>
                                  </m:r>
                                  <m:sSup>
                                    <m:sSupPr>
                                      <m:ctrlPr>
                                        <a:rPr lang="en-US" sz="1700" i="1">
                                          <a:latin typeface="Cambria Math" panose="02040503050406030204" pitchFamily="18" charset="0"/>
                                        </a:rPr>
                                      </m:ctrlPr>
                                    </m:sSupPr>
                                    <m:e>
                                      <m:r>
                                        <a:rPr lang="en-US" sz="1700" i="1">
                                          <a:latin typeface="Cambria Math" panose="02040503050406030204" pitchFamily="18" charset="0"/>
                                        </a:rPr>
                                        <m:t>𝑥</m:t>
                                      </m:r>
                                    </m:e>
                                    <m:sup>
                                      <m:r>
                                        <a:rPr lang="en-US" sz="1700" i="1">
                                          <a:latin typeface="Cambria Math" panose="02040503050406030204" pitchFamily="18" charset="0"/>
                                        </a:rPr>
                                        <m:t>𝑘</m:t>
                                      </m:r>
                                    </m:sup>
                                  </m:sSup>
                                </m:num>
                                <m:den>
                                  <m:r>
                                    <a:rPr lang="en-US" sz="1700" i="1">
                                      <a:latin typeface="Cambria Math" panose="02040503050406030204" pitchFamily="18" charset="0"/>
                                    </a:rPr>
                                    <m:t>𝑑</m:t>
                                  </m:r>
                                  <m:r>
                                    <a:rPr lang="en-US" sz="1700" i="1">
                                      <a:latin typeface="Cambria Math" panose="02040503050406030204" pitchFamily="18" charset="0"/>
                                    </a:rPr>
                                    <m:t>𝜏</m:t>
                                  </m:r>
                                </m:den>
                              </m:f>
                            </m:e>
                          </m:nary>
                        </m:e>
                      </m:nary>
                      <m:r>
                        <a:rPr lang="en-US" sz="1700" i="1">
                          <a:latin typeface="Cambria Math" panose="02040503050406030204" pitchFamily="18" charset="0"/>
                        </a:rPr>
                        <m:t>=0</m:t>
                      </m:r>
                    </m:oMath>
                  </m:oMathPara>
                </a14:m>
                <a:endParaRPr lang="en-US" sz="17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Sup>
                        <m:sSubSupPr>
                          <m:ctrlPr>
                            <a:rPr lang="en-US" sz="1700" i="1">
                              <a:latin typeface="Cambria Math" panose="02040503050406030204" pitchFamily="18" charset="0"/>
                            </a:rPr>
                          </m:ctrlPr>
                        </m:sSubSupPr>
                        <m:e>
                          <m:r>
                            <m:rPr>
                              <m:sty m:val="p"/>
                            </m:rPr>
                            <a:rPr lang="en-US" sz="1700">
                              <a:latin typeface="Cambria Math" panose="02040503050406030204" pitchFamily="18" charset="0"/>
                            </a:rPr>
                            <m:t>Γ</m:t>
                          </m:r>
                        </m:e>
                        <m:sub>
                          <m:r>
                            <a:rPr lang="en-US" sz="1700" i="1">
                              <a:latin typeface="Cambria Math" panose="02040503050406030204" pitchFamily="18" charset="0"/>
                            </a:rPr>
                            <m:t>𝑟𝑡</m:t>
                          </m:r>
                        </m:sub>
                        <m:sup>
                          <m:r>
                            <a:rPr lang="en-US" sz="1700" i="1">
                              <a:latin typeface="Cambria Math" panose="02040503050406030204" pitchFamily="18" charset="0"/>
                            </a:rPr>
                            <m:t>𝑡</m:t>
                          </m:r>
                        </m:sup>
                      </m:sSubSup>
                      <m:r>
                        <a:rPr lang="en-US" sz="1700" i="1">
                          <a:latin typeface="Cambria Math" panose="02040503050406030204" pitchFamily="18" charset="0"/>
                        </a:rPr>
                        <m:t>=</m:t>
                      </m:r>
                      <m:sSubSup>
                        <m:sSubSupPr>
                          <m:ctrlPr>
                            <a:rPr lang="en-US" sz="1700" i="1">
                              <a:latin typeface="Cambria Math" panose="02040503050406030204" pitchFamily="18" charset="0"/>
                            </a:rPr>
                          </m:ctrlPr>
                        </m:sSubSupPr>
                        <m:e>
                          <m:r>
                            <m:rPr>
                              <m:sty m:val="p"/>
                            </m:rPr>
                            <a:rPr lang="en-US" sz="1700">
                              <a:latin typeface="Cambria Math" panose="02040503050406030204" pitchFamily="18" charset="0"/>
                            </a:rPr>
                            <m:t>Γ</m:t>
                          </m:r>
                        </m:e>
                        <m:sub>
                          <m:r>
                            <a:rPr lang="en-US" sz="1700" i="1">
                              <a:latin typeface="Cambria Math" panose="02040503050406030204" pitchFamily="18" charset="0"/>
                            </a:rPr>
                            <m:t>𝑡𝑟</m:t>
                          </m:r>
                        </m:sub>
                        <m:sup>
                          <m:r>
                            <a:rPr lang="en-US" sz="1700" i="1">
                              <a:latin typeface="Cambria Math" panose="02040503050406030204" pitchFamily="18" charset="0"/>
                            </a:rPr>
                            <m:t>𝑡</m:t>
                          </m:r>
                        </m:sup>
                      </m:sSubSup>
                      <m:r>
                        <a:rPr lang="en-US" sz="1700" i="1">
                          <a:latin typeface="Cambria Math" panose="02040503050406030204" pitchFamily="18" charset="0"/>
                        </a:rPr>
                        <m:t>=</m:t>
                      </m:r>
                      <m:sSubSup>
                        <m:sSubSupPr>
                          <m:ctrlPr>
                            <a:rPr lang="en-US" sz="1700" i="1">
                              <a:latin typeface="Cambria Math" panose="02040503050406030204" pitchFamily="18" charset="0"/>
                            </a:rPr>
                          </m:ctrlPr>
                        </m:sSubSupPr>
                        <m:e>
                          <m:r>
                            <m:rPr>
                              <m:sty m:val="p"/>
                            </m:rPr>
                            <a:rPr lang="en-US" sz="1700">
                              <a:latin typeface="Cambria Math" panose="02040503050406030204" pitchFamily="18" charset="0"/>
                            </a:rPr>
                            <m:t>Γ</m:t>
                          </m:r>
                        </m:e>
                        <m:sub>
                          <m:r>
                            <a:rPr lang="en-US" sz="1700" i="1">
                              <a:latin typeface="Cambria Math" panose="02040503050406030204" pitchFamily="18" charset="0"/>
                            </a:rPr>
                            <m:t>10</m:t>
                          </m:r>
                        </m:sub>
                        <m:sup>
                          <m:r>
                            <a:rPr lang="en-US" sz="1700" i="1">
                              <a:latin typeface="Cambria Math" panose="02040503050406030204" pitchFamily="18" charset="0"/>
                            </a:rPr>
                            <m:t>0</m:t>
                          </m:r>
                        </m:sup>
                      </m:sSubSup>
                      <m:r>
                        <a:rPr lang="en-US" sz="1700" i="1">
                          <a:latin typeface="Cambria Math" panose="02040503050406030204" pitchFamily="18" charset="0"/>
                        </a:rPr>
                        <m:t>=</m:t>
                      </m:r>
                      <m:sSubSup>
                        <m:sSubSupPr>
                          <m:ctrlPr>
                            <a:rPr lang="en-US" sz="1700" i="1">
                              <a:latin typeface="Cambria Math" panose="02040503050406030204" pitchFamily="18" charset="0"/>
                            </a:rPr>
                          </m:ctrlPr>
                        </m:sSubSupPr>
                        <m:e>
                          <m:r>
                            <m:rPr>
                              <m:sty m:val="p"/>
                            </m:rPr>
                            <a:rPr lang="en-US" sz="1700">
                              <a:latin typeface="Cambria Math" panose="02040503050406030204" pitchFamily="18" charset="0"/>
                            </a:rPr>
                            <m:t>Γ</m:t>
                          </m:r>
                        </m:e>
                        <m:sub>
                          <m:r>
                            <a:rPr lang="en-US" sz="1700" i="1">
                              <a:latin typeface="Cambria Math" panose="02040503050406030204" pitchFamily="18" charset="0"/>
                            </a:rPr>
                            <m:t>01</m:t>
                          </m:r>
                        </m:sub>
                        <m:sup>
                          <m:r>
                            <a:rPr lang="en-US" sz="1700" i="1">
                              <a:latin typeface="Cambria Math" panose="02040503050406030204" pitchFamily="18" charset="0"/>
                            </a:rPr>
                            <m:t>0</m:t>
                          </m:r>
                        </m:sup>
                      </m:sSubSup>
                      <m:r>
                        <a:rPr lang="en-US" sz="1700" i="1">
                          <a:latin typeface="Cambria Math" panose="02040503050406030204" pitchFamily="18" charset="0"/>
                        </a:rPr>
                        <m:t>=</m:t>
                      </m:r>
                      <m:f>
                        <m:fPr>
                          <m:ctrlPr>
                            <a:rPr lang="en-US" sz="1700" i="1">
                              <a:latin typeface="Cambria Math" panose="02040503050406030204" pitchFamily="18" charset="0"/>
                            </a:rPr>
                          </m:ctrlPr>
                        </m:fPr>
                        <m:num>
                          <m:r>
                            <a:rPr lang="en-US" sz="1700" i="1">
                              <a:latin typeface="Cambria Math" panose="02040503050406030204" pitchFamily="18" charset="0"/>
                            </a:rPr>
                            <m:t>1</m:t>
                          </m:r>
                        </m:num>
                        <m:den>
                          <m:r>
                            <a:rPr lang="en-US" sz="1700" i="1">
                              <a:latin typeface="Cambria Math" panose="02040503050406030204" pitchFamily="18" charset="0"/>
                            </a:rPr>
                            <m:t>2</m:t>
                          </m:r>
                        </m:den>
                      </m:f>
                      <m:f>
                        <m:fPr>
                          <m:ctrlPr>
                            <a:rPr lang="en-US" sz="1700" i="1">
                              <a:latin typeface="Cambria Math" panose="02040503050406030204" pitchFamily="18" charset="0"/>
                            </a:rPr>
                          </m:ctrlPr>
                        </m:fPr>
                        <m:num>
                          <m:r>
                            <a:rPr lang="en-US" sz="1700" i="1">
                              <a:latin typeface="Cambria Math" panose="02040503050406030204" pitchFamily="18" charset="0"/>
                            </a:rPr>
                            <m:t>𝑑𝑎</m:t>
                          </m:r>
                        </m:num>
                        <m:den>
                          <m:r>
                            <a:rPr lang="en-US" sz="1700" i="1">
                              <a:latin typeface="Cambria Math" panose="02040503050406030204" pitchFamily="18" charset="0"/>
                            </a:rPr>
                            <m:t>𝑑𝑟</m:t>
                          </m:r>
                        </m:den>
                      </m:f>
                    </m:oMath>
                  </m:oMathPara>
                </a14:m>
                <a:endParaRPr lang="en-US" sz="1700" dirty="0">
                  <a:latin typeface="Times New Roman" panose="02020603050405020304" pitchFamily="18"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339047" y="212281"/>
                <a:ext cx="11681717" cy="6326540"/>
              </a:xfrm>
              <a:prstGeom prst="rect">
                <a:avLst/>
              </a:prstGeom>
              <a:blipFill>
                <a:blip r:embed="rId2"/>
                <a:stretch>
                  <a:fillRect l="-365" t="-385"/>
                </a:stretch>
              </a:blipFill>
            </p:spPr>
            <p:txBody>
              <a:bodyPr/>
              <a:lstStyle/>
              <a:p>
                <a:r>
                  <a:rPr lang="en-US">
                    <a:noFill/>
                  </a:rPr>
                  <a:t> </a:t>
                </a:r>
              </a:p>
            </p:txBody>
          </p:sp>
        </mc:Fallback>
      </mc:AlternateContent>
    </p:spTree>
    <p:extLst>
      <p:ext uri="{BB962C8B-B14F-4D97-AF65-F5344CB8AC3E}">
        <p14:creationId xmlns:p14="http://schemas.microsoft.com/office/powerpoint/2010/main" val="39323639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442239" y="119323"/>
                <a:ext cx="11394040" cy="6443110"/>
              </a:xfrm>
              <a:prstGeom prst="rect">
                <a:avLst/>
              </a:prstGeom>
            </p:spPr>
            <p:txBody>
              <a:bodyPr wrap="square">
                <a:spAutoFit/>
              </a:bodyPr>
              <a:lstStyle/>
              <a:p>
                <a:r>
                  <a:rPr lang="en-US" sz="1600" b="1" dirty="0" smtClean="0">
                    <a:latin typeface="Times New Roman" panose="02020603050405020304" pitchFamily="18" charset="0"/>
                    <a:ea typeface="Times New Roman" panose="02020603050405020304" pitchFamily="18" charset="0"/>
                  </a:rPr>
                  <a:t>Christoffel </a:t>
                </a:r>
                <a:r>
                  <a:rPr lang="en-US" sz="1600" b="1" dirty="0">
                    <a:latin typeface="Times New Roman" panose="02020603050405020304" pitchFamily="18" charset="0"/>
                    <a:ea typeface="Times New Roman" panose="02020603050405020304" pitchFamily="18" charset="0"/>
                  </a:rPr>
                  <a:t>symbols of </a:t>
                </a:r>
                <a:r>
                  <a:rPr lang="en-US" sz="1600" b="1" dirty="0" smtClean="0">
                    <a:latin typeface="Times New Roman" panose="02020603050405020304" pitchFamily="18" charset="0"/>
                    <a:ea typeface="Times New Roman" panose="02020603050405020304" pitchFamily="18" charset="0"/>
                  </a:rPr>
                  <a:t>the second-kind </a:t>
                </a:r>
                <a:r>
                  <a:rPr lang="en-US" sz="1600" b="1" dirty="0">
                    <a:latin typeface="Times New Roman" panose="02020603050405020304" pitchFamily="18" charset="0"/>
                    <a:ea typeface="Times New Roman" panose="02020603050405020304" pitchFamily="18" charset="0"/>
                  </a:rPr>
                  <a:t>before and after deriving the Schwarzschild metric with</a:t>
                </a:r>
                <a:r>
                  <a:rPr lang="en-US" sz="1600" b="1" dirty="0" smtClean="0">
                    <a:latin typeface="Times New Roman" panose="02020603050405020304" pitchFamily="18" charset="0"/>
                    <a:ea typeface="Times New Roman" panose="02020603050405020304" pitchFamily="18" charset="0"/>
                  </a:rPr>
                  <a:t> </a:t>
                </a:r>
                <a14:m>
                  <m:oMath xmlns:m="http://schemas.openxmlformats.org/officeDocument/2006/math">
                    <m:r>
                      <a:rPr lang="en-US" sz="1600" b="1" i="1">
                        <a:latin typeface="Cambria Math" panose="02040503050406030204" pitchFamily="18" charset="0"/>
                        <a:ea typeface="Times New Roman" panose="02020603050405020304" pitchFamily="18" charset="0"/>
                        <a:cs typeface="Times New Roman" panose="02020603050405020304" pitchFamily="18" charset="0"/>
                      </a:rPr>
                      <m:t>𝒂</m:t>
                    </m:r>
                    <m:d>
                      <m:dPr>
                        <m:ctrlPr>
                          <a:rPr lang="en-US" sz="1600" b="1" i="1">
                            <a:latin typeface="Cambria Math" panose="02040503050406030204" pitchFamily="18" charset="0"/>
                            <a:ea typeface="Times New Roman" panose="02020603050405020304" pitchFamily="18" charset="0"/>
                            <a:cs typeface="Times New Roman" panose="02020603050405020304" pitchFamily="18" charset="0"/>
                          </a:rPr>
                        </m:ctrlPr>
                      </m:dPr>
                      <m:e>
                        <m:r>
                          <a:rPr lang="en-US" sz="1600" b="1" i="1">
                            <a:latin typeface="Cambria Math" panose="02040503050406030204" pitchFamily="18" charset="0"/>
                            <a:ea typeface="Times New Roman" panose="02020603050405020304" pitchFamily="18" charset="0"/>
                            <a:cs typeface="Times New Roman" panose="02020603050405020304" pitchFamily="18" charset="0"/>
                          </a:rPr>
                          <m:t>𝒓</m:t>
                        </m:r>
                      </m:e>
                    </m:d>
                    <m:r>
                      <a:rPr lang="en-US" sz="1600" b="1"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600" b="1"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600" b="1" i="0">
                            <a:latin typeface="Cambria Math" panose="02040503050406030204" pitchFamily="18" charset="0"/>
                            <a:ea typeface="Times New Roman" panose="02020603050405020304" pitchFamily="18" charset="0"/>
                            <a:cs typeface="Times New Roman" panose="02020603050405020304" pitchFamily="18" charset="0"/>
                          </a:rPr>
                          <m:t>𝐥𝐨𝐠</m:t>
                        </m:r>
                      </m:e>
                      <m:sub>
                        <m:r>
                          <a:rPr lang="en-US" sz="1600" b="1" i="1">
                            <a:latin typeface="Cambria Math" panose="02040503050406030204" pitchFamily="18" charset="0"/>
                            <a:ea typeface="Times New Roman" panose="02020603050405020304" pitchFamily="18" charset="0"/>
                            <a:cs typeface="Times New Roman" panose="02020603050405020304" pitchFamily="18" charset="0"/>
                          </a:rPr>
                          <m:t>𝒆</m:t>
                        </m:r>
                      </m:sub>
                    </m:sSub>
                    <m:d>
                      <m:dPr>
                        <m:begChr m:val="["/>
                        <m:endChr m:val="]"/>
                        <m:ctrlPr>
                          <a:rPr lang="en-US" sz="1600" b="1" i="1">
                            <a:latin typeface="Cambria Math" panose="02040503050406030204" pitchFamily="18" charset="0"/>
                            <a:ea typeface="Times New Roman" panose="02020603050405020304" pitchFamily="18" charset="0"/>
                            <a:cs typeface="Times New Roman" panose="02020603050405020304" pitchFamily="18" charset="0"/>
                          </a:rPr>
                        </m:ctrlPr>
                      </m:dPr>
                      <m:e>
                        <m:r>
                          <a:rPr lang="en-US" sz="1600" b="1" i="1">
                            <a:latin typeface="Cambria Math" panose="02040503050406030204" pitchFamily="18" charset="0"/>
                            <a:ea typeface="Times New Roman" panose="02020603050405020304" pitchFamily="18" charset="0"/>
                            <a:cs typeface="Times New Roman" panose="02020603050405020304" pitchFamily="18" charset="0"/>
                          </a:rPr>
                          <m:t>𝟏</m:t>
                        </m:r>
                        <m:r>
                          <a:rPr lang="en-US" sz="1600" b="1" i="1">
                            <a:latin typeface="Cambria Math" panose="02040503050406030204" pitchFamily="18" charset="0"/>
                            <a:ea typeface="Times New Roman" panose="02020603050405020304" pitchFamily="18" charset="0"/>
                            <a:cs typeface="Times New Roman" panose="02020603050405020304" pitchFamily="18" charset="0"/>
                          </a:rPr>
                          <m:t>−</m:t>
                        </m:r>
                        <m:f>
                          <m:fPr>
                            <m:type m:val="lin"/>
                            <m:ctrlPr>
                              <a:rPr lang="en-US" sz="1600" b="1"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600" b="1" i="1">
                                <a:latin typeface="Cambria Math" panose="02040503050406030204" pitchFamily="18" charset="0"/>
                                <a:ea typeface="Times New Roman" panose="02020603050405020304" pitchFamily="18" charset="0"/>
                                <a:cs typeface="Times New Roman" panose="02020603050405020304" pitchFamily="18" charset="0"/>
                              </a:rPr>
                              <m:t>𝑮</m:t>
                            </m:r>
                            <m:sSub>
                              <m:sSubPr>
                                <m:ctrlPr>
                                  <a:rPr lang="en-US" sz="1600" b="1"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600" b="1" i="1">
                                    <a:latin typeface="Cambria Math" panose="02040503050406030204" pitchFamily="18" charset="0"/>
                                    <a:ea typeface="Times New Roman" panose="02020603050405020304" pitchFamily="18" charset="0"/>
                                    <a:cs typeface="Times New Roman" panose="02020603050405020304" pitchFamily="18" charset="0"/>
                                  </a:rPr>
                                  <m:t>𝑴</m:t>
                                </m:r>
                              </m:e>
                              <m:sub>
                                <m:r>
                                  <a:rPr lang="en-US" sz="1600" b="1" i="1">
                                    <a:latin typeface="Cambria Math" panose="02040503050406030204" pitchFamily="18" charset="0"/>
                                    <a:ea typeface="Times New Roman" panose="02020603050405020304" pitchFamily="18" charset="0"/>
                                    <a:cs typeface="Times New Roman" panose="02020603050405020304" pitchFamily="18" charset="0"/>
                                  </a:rPr>
                                  <m:t>𝟎</m:t>
                                </m:r>
                              </m:sub>
                            </m:sSub>
                          </m:num>
                          <m:den>
                            <m:d>
                              <m:dPr>
                                <m:ctrlPr>
                                  <a:rPr lang="en-US" sz="1600" b="1" i="1">
                                    <a:latin typeface="Cambria Math" panose="02040503050406030204" pitchFamily="18" charset="0"/>
                                    <a:ea typeface="Times New Roman" panose="02020603050405020304" pitchFamily="18" charset="0"/>
                                    <a:cs typeface="Times New Roman" panose="02020603050405020304" pitchFamily="18" charset="0"/>
                                  </a:rPr>
                                </m:ctrlPr>
                              </m:dPr>
                              <m:e>
                                <m:sSup>
                                  <m:sSupPr>
                                    <m:ctrlPr>
                                      <a:rPr lang="en-US" sz="1600" b="1" i="1">
                                        <a:latin typeface="Cambria Math" panose="02040503050406030204" pitchFamily="18" charset="0"/>
                                        <a:ea typeface="Times New Roman" panose="02020603050405020304" pitchFamily="18" charset="0"/>
                                        <a:cs typeface="Times New Roman" panose="02020603050405020304" pitchFamily="18" charset="0"/>
                                      </a:rPr>
                                    </m:ctrlPr>
                                  </m:sSupPr>
                                  <m:e>
                                    <m:r>
                                      <a:rPr lang="en-US" sz="1600" b="1" i="1">
                                        <a:latin typeface="Cambria Math" panose="02040503050406030204" pitchFamily="18" charset="0"/>
                                        <a:ea typeface="Times New Roman" panose="02020603050405020304" pitchFamily="18" charset="0"/>
                                        <a:cs typeface="Times New Roman" panose="02020603050405020304" pitchFamily="18" charset="0"/>
                                      </a:rPr>
                                      <m:t>𝒄</m:t>
                                    </m:r>
                                  </m:e>
                                  <m:sup>
                                    <m:r>
                                      <a:rPr lang="en-US" sz="1600" b="1" i="1">
                                        <a:latin typeface="Cambria Math" panose="02040503050406030204" pitchFamily="18" charset="0"/>
                                        <a:ea typeface="Times New Roman" panose="02020603050405020304" pitchFamily="18" charset="0"/>
                                        <a:cs typeface="Times New Roman" panose="02020603050405020304" pitchFamily="18" charset="0"/>
                                      </a:rPr>
                                      <m:t>𝟐</m:t>
                                    </m:r>
                                  </m:sup>
                                </m:sSup>
                                <m:r>
                                  <a:rPr lang="en-US" sz="1600" b="1" i="1">
                                    <a:latin typeface="Cambria Math" panose="02040503050406030204" pitchFamily="18" charset="0"/>
                                    <a:ea typeface="Times New Roman" panose="02020603050405020304" pitchFamily="18" charset="0"/>
                                    <a:cs typeface="Times New Roman" panose="02020603050405020304" pitchFamily="18" charset="0"/>
                                  </a:rPr>
                                  <m:t>𝒓</m:t>
                                </m:r>
                              </m:e>
                            </m:d>
                          </m:den>
                        </m:f>
                      </m:e>
                    </m:d>
                  </m:oMath>
                </a14:m>
                <a:endParaRPr lang="en-US" sz="1600" b="1" dirty="0" smtClean="0">
                  <a:effectLst/>
                </a:endParaRPr>
              </a:p>
              <a:p>
                <a:endParaRPr lang="en-US" sz="800" dirty="0"/>
              </a:p>
              <a:p>
                <a:r>
                  <a:rPr lang="en-US" dirty="0" smtClean="0">
                    <a:effectLst/>
                    <a:latin typeface="Times New Roman" panose="02020603050405020304" pitchFamily="18" charset="0"/>
                    <a:cs typeface="Times New Roman" panose="02020603050405020304" pitchFamily="18" charset="0"/>
                  </a:rPr>
                  <a:t>              (Before)					(After)</a:t>
                </a:r>
                <a:endParaRPr lang="en-US" dirty="0">
                  <a:effectLst/>
                  <a:latin typeface="Times New Roman" panose="02020603050405020304" pitchFamily="18" charset="0"/>
                  <a:cs typeface="Times New Roman" panose="02020603050405020304" pitchFamily="18" charset="0"/>
                </a:endParaRPr>
              </a:p>
              <a:p>
                <a:r>
                  <a:rPr lang="en-US" sz="800" dirty="0">
                    <a:effectLst/>
                    <a:latin typeface="Times New Roman" panose="02020603050405020304" pitchFamily="18" charset="0"/>
                    <a:ea typeface="Times New Roman" panose="02020603050405020304" pitchFamily="18" charset="0"/>
                  </a:rPr>
                  <a:t> </a:t>
                </a:r>
                <a:endParaRPr lang="en-US" sz="800" dirty="0">
                  <a:effectLst/>
                </a:endParaRPr>
              </a:p>
              <a:p>
                <a:pPr/>
                <a14:m>
                  <m:oMathPara xmlns:m="http://schemas.openxmlformats.org/officeDocument/2006/math">
                    <m:oMathParaPr>
                      <m:jc m:val="left"/>
                    </m:oMathParaPr>
                    <m:oMath xmlns:m="http://schemas.openxmlformats.org/officeDocument/2006/math">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𝑟𝑡</m:t>
                          </m:r>
                        </m:sub>
                        <m:sup>
                          <m:r>
                            <a:rPr lang="en-US" sz="1600" i="1">
                              <a:latin typeface="Cambria Math" panose="02040503050406030204" pitchFamily="18" charset="0"/>
                              <a:cs typeface="Times New Roman" panose="02020603050405020304" pitchFamily="18" charset="0"/>
                            </a:rPr>
                            <m:t>𝑡</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𝑡𝑟</m:t>
                          </m:r>
                        </m:sub>
                        <m:sup>
                          <m:r>
                            <a:rPr lang="en-US" sz="1600" i="1">
                              <a:latin typeface="Cambria Math" panose="02040503050406030204" pitchFamily="18" charset="0"/>
                              <a:cs typeface="Times New Roman" panose="02020603050405020304" pitchFamily="18" charset="0"/>
                            </a:rPr>
                            <m:t>𝑡</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10</m:t>
                          </m:r>
                        </m:sub>
                        <m:sup>
                          <m:r>
                            <a:rPr lang="en-US" sz="1600" i="1">
                              <a:latin typeface="Cambria Math" panose="02040503050406030204" pitchFamily="18" charset="0"/>
                              <a:cs typeface="Times New Roman" panose="02020603050405020304" pitchFamily="18" charset="0"/>
                            </a:rPr>
                            <m:t>0</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01</m:t>
                          </m:r>
                        </m:sub>
                        <m:sup>
                          <m:r>
                            <a:rPr lang="en-US" sz="1600" i="1">
                              <a:latin typeface="Cambria Math" panose="02040503050406030204" pitchFamily="18" charset="0"/>
                              <a:cs typeface="Times New Roman" panose="02020603050405020304" pitchFamily="18" charset="0"/>
                            </a:rPr>
                            <m:t>0</m:t>
                          </m:r>
                        </m:sup>
                      </m:sSubSup>
                      <m:r>
                        <a:rPr lang="en-US" sz="1600" i="1">
                          <a:latin typeface="Cambria Math" panose="02040503050406030204" pitchFamily="18" charset="0"/>
                          <a:cs typeface="Times New Roman" panose="02020603050405020304" pitchFamily="18" charset="0"/>
                        </a:rPr>
                        <m:t>=</m:t>
                      </m:r>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1</m:t>
                          </m:r>
                        </m:num>
                        <m:den>
                          <m:r>
                            <a:rPr lang="en-US" sz="1600" i="1">
                              <a:latin typeface="Cambria Math" panose="02040503050406030204" pitchFamily="18" charset="0"/>
                              <a:cs typeface="Times New Roman" panose="02020603050405020304" pitchFamily="18" charset="0"/>
                            </a:rPr>
                            <m:t>2</m:t>
                          </m:r>
                        </m:den>
                      </m:f>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𝑑𝑎</m:t>
                          </m:r>
                        </m:num>
                        <m:den>
                          <m:r>
                            <a:rPr lang="en-US" sz="1600" i="1">
                              <a:latin typeface="Cambria Math" panose="02040503050406030204" pitchFamily="18" charset="0"/>
                              <a:cs typeface="Times New Roman" panose="02020603050405020304" pitchFamily="18" charset="0"/>
                            </a:rPr>
                            <m:t>𝑑𝑟</m:t>
                          </m:r>
                        </m:den>
                      </m:f>
                      <m:r>
                        <a:rPr lang="en-US" sz="1600" i="1">
                          <a:latin typeface="Cambria Math" panose="02040503050406030204" pitchFamily="18" charset="0"/>
                          <a:cs typeface="Times New Roman" panose="02020603050405020304" pitchFamily="18" charset="0"/>
                        </a:rPr>
                        <m:t>                                        </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𝑟𝑡</m:t>
                          </m:r>
                        </m:sub>
                        <m:sup>
                          <m:r>
                            <a:rPr lang="en-US" sz="1600" i="1">
                              <a:latin typeface="Cambria Math" panose="02040503050406030204" pitchFamily="18" charset="0"/>
                              <a:cs typeface="Times New Roman" panose="02020603050405020304" pitchFamily="18" charset="0"/>
                            </a:rPr>
                            <m:t>𝑡</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𝑡𝑟</m:t>
                          </m:r>
                        </m:sub>
                        <m:sup>
                          <m:r>
                            <a:rPr lang="en-US" sz="1600" i="1">
                              <a:latin typeface="Cambria Math" panose="02040503050406030204" pitchFamily="18" charset="0"/>
                              <a:cs typeface="Times New Roman" panose="02020603050405020304" pitchFamily="18" charset="0"/>
                            </a:rPr>
                            <m:t>𝑡</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10</m:t>
                          </m:r>
                        </m:sub>
                        <m:sup>
                          <m:r>
                            <a:rPr lang="en-US" sz="1600" i="1">
                              <a:latin typeface="Cambria Math" panose="02040503050406030204" pitchFamily="18" charset="0"/>
                              <a:cs typeface="Times New Roman" panose="02020603050405020304" pitchFamily="18" charset="0"/>
                            </a:rPr>
                            <m:t>0</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01</m:t>
                          </m:r>
                        </m:sub>
                        <m:sup>
                          <m:r>
                            <a:rPr lang="en-US" sz="1600" i="1">
                              <a:latin typeface="Cambria Math" panose="02040503050406030204" pitchFamily="18" charset="0"/>
                              <a:cs typeface="Times New Roman" panose="02020603050405020304" pitchFamily="18" charset="0"/>
                            </a:rPr>
                            <m:t>0</m:t>
                          </m:r>
                        </m:sup>
                      </m:sSubSup>
                      <m:r>
                        <a:rPr lang="en-US" sz="1600" i="1">
                          <a:latin typeface="Cambria Math" panose="02040503050406030204" pitchFamily="18" charset="0"/>
                          <a:cs typeface="Times New Roman" panose="02020603050405020304" pitchFamily="18" charset="0"/>
                        </a:rPr>
                        <m:t>=</m:t>
                      </m:r>
                      <m:f>
                        <m:fPr>
                          <m:ctrlPr>
                            <a:rPr lang="en-US" sz="1600" i="1">
                              <a:latin typeface="Cambria Math" panose="02040503050406030204" pitchFamily="18" charset="0"/>
                              <a:cs typeface="Times New Roman" panose="02020603050405020304" pitchFamily="18" charset="0"/>
                            </a:rPr>
                          </m:ctrlPr>
                        </m:fPr>
                        <m:num>
                          <m:f>
                            <m:fPr>
                              <m:type m:val="lin"/>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𝐺</m:t>
                              </m:r>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𝑀</m:t>
                                  </m:r>
                                </m:e>
                                <m:sub>
                                  <m:r>
                                    <a:rPr lang="en-US" sz="1600" i="1">
                                      <a:latin typeface="Cambria Math" panose="02040503050406030204" pitchFamily="18" charset="0"/>
                                      <a:cs typeface="Times New Roman" panose="02020603050405020304" pitchFamily="18" charset="0"/>
                                    </a:rPr>
                                    <m:t>0</m:t>
                                  </m:r>
                                </m:sub>
                              </m:sSub>
                            </m:num>
                            <m:den>
                              <m:d>
                                <m:dPr>
                                  <m:ctrlPr>
                                    <a:rPr lang="en-US" sz="1600" i="1">
                                      <a:latin typeface="Cambria Math" panose="02040503050406030204" pitchFamily="18" charset="0"/>
                                      <a:cs typeface="Times New Roman" panose="02020603050405020304" pitchFamily="18" charset="0"/>
                                    </a:rPr>
                                  </m:ctrlPr>
                                </m:dPr>
                                <m:e>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𝑐</m:t>
                                      </m:r>
                                    </m:e>
                                    <m:sup>
                                      <m:r>
                                        <a:rPr lang="en-US" sz="1600" i="1">
                                          <a:latin typeface="Cambria Math" panose="02040503050406030204" pitchFamily="18" charset="0"/>
                                          <a:cs typeface="Times New Roman" panose="02020603050405020304" pitchFamily="18" charset="0"/>
                                        </a:rPr>
                                        <m:t>2</m:t>
                                      </m:r>
                                    </m:sup>
                                  </m:sSup>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𝑟</m:t>
                                      </m:r>
                                    </m:e>
                                    <m:sup>
                                      <m:r>
                                        <a:rPr lang="en-US" sz="1600" i="1">
                                          <a:latin typeface="Cambria Math" panose="02040503050406030204" pitchFamily="18" charset="0"/>
                                          <a:cs typeface="Times New Roman" panose="02020603050405020304" pitchFamily="18" charset="0"/>
                                        </a:rPr>
                                        <m:t>2</m:t>
                                      </m:r>
                                    </m:sup>
                                  </m:sSup>
                                </m:e>
                              </m:d>
                            </m:den>
                          </m:f>
                        </m:num>
                        <m:den>
                          <m:r>
                            <a:rPr lang="en-US" sz="1600" i="1">
                              <a:latin typeface="Cambria Math" panose="02040503050406030204" pitchFamily="18" charset="0"/>
                              <a:cs typeface="Times New Roman" panose="02020603050405020304" pitchFamily="18" charset="0"/>
                            </a:rPr>
                            <m:t>1−</m:t>
                          </m:r>
                          <m:f>
                            <m:fPr>
                              <m:type m:val="lin"/>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2</m:t>
                              </m:r>
                              <m:r>
                                <a:rPr lang="en-US" sz="1600" i="1">
                                  <a:latin typeface="Cambria Math" panose="02040503050406030204" pitchFamily="18" charset="0"/>
                                  <a:cs typeface="Times New Roman" panose="02020603050405020304" pitchFamily="18" charset="0"/>
                                </a:rPr>
                                <m:t>𝐺</m:t>
                              </m:r>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𝑀</m:t>
                                  </m:r>
                                </m:e>
                                <m:sub>
                                  <m:r>
                                    <a:rPr lang="en-US" sz="1600" i="1">
                                      <a:latin typeface="Cambria Math" panose="02040503050406030204" pitchFamily="18" charset="0"/>
                                      <a:cs typeface="Times New Roman" panose="02020603050405020304" pitchFamily="18" charset="0"/>
                                    </a:rPr>
                                    <m:t>0</m:t>
                                  </m:r>
                                </m:sub>
                              </m:sSub>
                            </m:num>
                            <m:den>
                              <m:d>
                                <m:dPr>
                                  <m:ctrlPr>
                                    <a:rPr lang="en-US" sz="1600" i="1">
                                      <a:latin typeface="Cambria Math" panose="02040503050406030204" pitchFamily="18" charset="0"/>
                                      <a:cs typeface="Times New Roman" panose="02020603050405020304" pitchFamily="18" charset="0"/>
                                    </a:rPr>
                                  </m:ctrlPr>
                                </m:dPr>
                                <m:e>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𝑐</m:t>
                                      </m:r>
                                    </m:e>
                                    <m:sup>
                                      <m:r>
                                        <a:rPr lang="en-US" sz="1600" i="1">
                                          <a:latin typeface="Cambria Math" panose="02040503050406030204" pitchFamily="18" charset="0"/>
                                          <a:cs typeface="Times New Roman" panose="02020603050405020304" pitchFamily="18" charset="0"/>
                                        </a:rPr>
                                        <m:t>2</m:t>
                                      </m:r>
                                    </m:sup>
                                  </m:sSup>
                                  <m:r>
                                    <a:rPr lang="en-US" sz="1600" i="1">
                                      <a:latin typeface="Cambria Math" panose="02040503050406030204" pitchFamily="18" charset="0"/>
                                      <a:cs typeface="Times New Roman" panose="02020603050405020304" pitchFamily="18" charset="0"/>
                                    </a:rPr>
                                    <m:t>𝑟</m:t>
                                  </m:r>
                                </m:e>
                              </m:d>
                            </m:den>
                          </m:f>
                        </m:den>
                      </m:f>
                      <m:r>
                        <a:rPr lang="en-US" sz="1600" i="1">
                          <a:latin typeface="Cambria Math" panose="02040503050406030204" pitchFamily="18" charset="0"/>
                          <a:cs typeface="Times New Roman" panose="02020603050405020304" pitchFamily="18" charset="0"/>
                        </a:rPr>
                        <m:t> </m:t>
                      </m:r>
                    </m:oMath>
                  </m:oMathPara>
                </a14:m>
                <a:endParaRPr lang="en-US" sz="1600" dirty="0">
                  <a:effectLst/>
                </a:endParaRPr>
              </a:p>
              <a:p>
                <a:r>
                  <a:rPr lang="en-US" sz="800" dirty="0">
                    <a:effectLst/>
                    <a:latin typeface="Times New Roman" panose="02020603050405020304" pitchFamily="18" charset="0"/>
                    <a:ea typeface="Times New Roman" panose="02020603050405020304" pitchFamily="18" charset="0"/>
                  </a:rPr>
                  <a:t> </a:t>
                </a:r>
                <a:endParaRPr lang="en-US" sz="800" dirty="0">
                  <a:effectLst/>
                </a:endParaRPr>
              </a:p>
              <a:p>
                <a:pPr/>
                <a14:m>
                  <m:oMathPara xmlns:m="http://schemas.openxmlformats.org/officeDocument/2006/math">
                    <m:oMathParaPr>
                      <m:jc m:val="left"/>
                    </m:oMathParaPr>
                    <m:oMath xmlns:m="http://schemas.openxmlformats.org/officeDocument/2006/math">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𝑡𝑡</m:t>
                          </m:r>
                        </m:sub>
                        <m:sup>
                          <m:r>
                            <a:rPr lang="en-US" sz="1600" i="1">
                              <a:latin typeface="Cambria Math" panose="02040503050406030204" pitchFamily="18" charset="0"/>
                              <a:cs typeface="Times New Roman" panose="02020603050405020304" pitchFamily="18" charset="0"/>
                            </a:rPr>
                            <m:t>𝑟</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00</m:t>
                          </m:r>
                        </m:sub>
                        <m:sup>
                          <m:r>
                            <a:rPr lang="en-US" sz="1600" i="1">
                              <a:latin typeface="Cambria Math" panose="02040503050406030204" pitchFamily="18" charset="0"/>
                              <a:cs typeface="Times New Roman" panose="02020603050405020304" pitchFamily="18" charset="0"/>
                            </a:rPr>
                            <m:t>1</m:t>
                          </m:r>
                        </m:sup>
                      </m:sSubSup>
                      <m:r>
                        <a:rPr lang="en-US" sz="1600" i="1">
                          <a:latin typeface="Cambria Math" panose="02040503050406030204" pitchFamily="18" charset="0"/>
                          <a:cs typeface="Times New Roman" panose="02020603050405020304" pitchFamily="18" charset="0"/>
                        </a:rPr>
                        <m:t>=</m:t>
                      </m:r>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1</m:t>
                          </m:r>
                        </m:num>
                        <m:den>
                          <m:r>
                            <a:rPr lang="en-US" sz="1600" i="1">
                              <a:latin typeface="Cambria Math" panose="02040503050406030204" pitchFamily="18" charset="0"/>
                              <a:cs typeface="Times New Roman" panose="02020603050405020304" pitchFamily="18" charset="0"/>
                            </a:rPr>
                            <m:t>2</m:t>
                          </m:r>
                        </m:den>
                      </m:f>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𝑑𝑎</m:t>
                          </m:r>
                        </m:num>
                        <m:den>
                          <m:r>
                            <a:rPr lang="en-US" sz="1600" i="1">
                              <a:latin typeface="Cambria Math" panose="02040503050406030204" pitchFamily="18" charset="0"/>
                              <a:cs typeface="Times New Roman" panose="02020603050405020304" pitchFamily="18" charset="0"/>
                            </a:rPr>
                            <m:t>𝑑𝑟</m:t>
                          </m:r>
                        </m:den>
                      </m:f>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𝑒</m:t>
                          </m:r>
                        </m:e>
                        <m:sup>
                          <m:r>
                            <a:rPr lang="en-US" sz="1600" i="1">
                              <a:latin typeface="Cambria Math" panose="02040503050406030204" pitchFamily="18" charset="0"/>
                              <a:cs typeface="Times New Roman" panose="02020603050405020304" pitchFamily="18" charset="0"/>
                            </a:rPr>
                            <m:t>2</m:t>
                          </m:r>
                          <m:r>
                            <a:rPr lang="en-US" sz="1600" i="1">
                              <a:latin typeface="Cambria Math" panose="02040503050406030204" pitchFamily="18" charset="0"/>
                              <a:cs typeface="Times New Roman" panose="02020603050405020304" pitchFamily="18" charset="0"/>
                            </a:rPr>
                            <m:t>𝑎</m:t>
                          </m:r>
                        </m:sup>
                      </m:sSup>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𝑐</m:t>
                          </m:r>
                        </m:e>
                        <m:sup>
                          <m:r>
                            <a:rPr lang="en-US" sz="1600" i="1">
                              <a:latin typeface="Cambria Math" panose="02040503050406030204" pitchFamily="18" charset="0"/>
                              <a:cs typeface="Times New Roman" panose="02020603050405020304" pitchFamily="18" charset="0"/>
                            </a:rPr>
                            <m:t>2</m:t>
                          </m:r>
                        </m:sup>
                      </m:sSup>
                      <m:r>
                        <a:rPr lang="en-US" sz="1600" i="1">
                          <a:latin typeface="Cambria Math" panose="02040503050406030204" pitchFamily="18" charset="0"/>
                          <a:cs typeface="Times New Roman" panose="02020603050405020304" pitchFamily="18" charset="0"/>
                        </a:rPr>
                        <m:t>                                                     </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𝑡𝑡</m:t>
                          </m:r>
                        </m:sub>
                        <m:sup>
                          <m:r>
                            <a:rPr lang="en-US" sz="1600" i="1">
                              <a:latin typeface="Cambria Math" panose="02040503050406030204" pitchFamily="18" charset="0"/>
                              <a:cs typeface="Times New Roman" panose="02020603050405020304" pitchFamily="18" charset="0"/>
                            </a:rPr>
                            <m:t>𝑟</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00</m:t>
                          </m:r>
                        </m:sub>
                        <m:sup>
                          <m:r>
                            <a:rPr lang="en-US" sz="1600" i="1">
                              <a:latin typeface="Cambria Math" panose="02040503050406030204" pitchFamily="18" charset="0"/>
                              <a:cs typeface="Times New Roman" panose="02020603050405020304" pitchFamily="18" charset="0"/>
                            </a:rPr>
                            <m:t>1</m:t>
                          </m:r>
                        </m:sup>
                      </m:sSubSup>
                      <m:r>
                        <a:rPr lang="en-US" sz="1600" i="1">
                          <a:latin typeface="Cambria Math" panose="02040503050406030204" pitchFamily="18" charset="0"/>
                          <a:cs typeface="Times New Roman" panose="02020603050405020304" pitchFamily="18" charset="0"/>
                        </a:rPr>
                        <m:t>=</m:t>
                      </m:r>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𝐺</m:t>
                          </m:r>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𝑀</m:t>
                              </m:r>
                            </m:e>
                            <m:sub>
                              <m:r>
                                <a:rPr lang="en-US" sz="1600" i="1">
                                  <a:latin typeface="Cambria Math" panose="02040503050406030204" pitchFamily="18" charset="0"/>
                                  <a:cs typeface="Times New Roman" panose="02020603050405020304" pitchFamily="18" charset="0"/>
                                </a:rPr>
                                <m:t>0</m:t>
                              </m:r>
                            </m:sub>
                          </m:sSub>
                        </m:num>
                        <m:den>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𝑟</m:t>
                              </m:r>
                            </m:e>
                            <m:sup>
                              <m:r>
                                <a:rPr lang="en-US" sz="1600" i="1">
                                  <a:latin typeface="Cambria Math" panose="02040503050406030204" pitchFamily="18" charset="0"/>
                                  <a:cs typeface="Times New Roman" panose="02020603050405020304" pitchFamily="18" charset="0"/>
                                </a:rPr>
                                <m:t>2</m:t>
                              </m:r>
                            </m:sup>
                          </m:sSup>
                        </m:den>
                      </m:f>
                      <m:d>
                        <m:dPr>
                          <m:ctrlPr>
                            <a:rPr lang="en-US" sz="1600" i="1">
                              <a:latin typeface="Cambria Math" panose="02040503050406030204" pitchFamily="18" charset="0"/>
                              <a:cs typeface="Times New Roman" panose="02020603050405020304" pitchFamily="18" charset="0"/>
                            </a:rPr>
                          </m:ctrlPr>
                        </m:dPr>
                        <m:e>
                          <m:r>
                            <a:rPr lang="en-US" sz="1600" i="1">
                              <a:latin typeface="Cambria Math" panose="02040503050406030204" pitchFamily="18" charset="0"/>
                              <a:cs typeface="Times New Roman" panose="02020603050405020304" pitchFamily="18" charset="0"/>
                            </a:rPr>
                            <m:t>1−</m:t>
                          </m:r>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2</m:t>
                              </m:r>
                              <m:r>
                                <a:rPr lang="en-US" sz="1600" i="1">
                                  <a:latin typeface="Cambria Math" panose="02040503050406030204" pitchFamily="18" charset="0"/>
                                  <a:cs typeface="Times New Roman" panose="02020603050405020304" pitchFamily="18" charset="0"/>
                                </a:rPr>
                                <m:t>𝐺</m:t>
                              </m:r>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𝑀</m:t>
                                  </m:r>
                                </m:e>
                                <m:sub>
                                  <m:r>
                                    <a:rPr lang="en-US" sz="1600" i="1">
                                      <a:latin typeface="Cambria Math" panose="02040503050406030204" pitchFamily="18" charset="0"/>
                                      <a:cs typeface="Times New Roman" panose="02020603050405020304" pitchFamily="18" charset="0"/>
                                    </a:rPr>
                                    <m:t>0</m:t>
                                  </m:r>
                                </m:sub>
                              </m:sSub>
                            </m:num>
                            <m:den>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𝑐</m:t>
                                  </m:r>
                                </m:e>
                                <m:sup>
                                  <m:r>
                                    <a:rPr lang="en-US" sz="1600" i="1">
                                      <a:latin typeface="Cambria Math" panose="02040503050406030204" pitchFamily="18" charset="0"/>
                                      <a:cs typeface="Times New Roman" panose="02020603050405020304" pitchFamily="18" charset="0"/>
                                    </a:rPr>
                                    <m:t>2</m:t>
                                  </m:r>
                                </m:sup>
                              </m:sSup>
                              <m:r>
                                <a:rPr lang="en-US" sz="1600" i="1">
                                  <a:latin typeface="Cambria Math" panose="02040503050406030204" pitchFamily="18" charset="0"/>
                                  <a:cs typeface="Times New Roman" panose="02020603050405020304" pitchFamily="18" charset="0"/>
                                </a:rPr>
                                <m:t>𝑟</m:t>
                              </m:r>
                            </m:den>
                          </m:f>
                        </m:e>
                      </m:d>
                    </m:oMath>
                  </m:oMathPara>
                </a14:m>
                <a:endParaRPr lang="en-US" sz="1600" dirty="0">
                  <a:effectLst/>
                </a:endParaRPr>
              </a:p>
              <a:p>
                <a:r>
                  <a:rPr lang="en-US" sz="800" dirty="0">
                    <a:effectLst/>
                    <a:latin typeface="Times New Roman" panose="02020603050405020304" pitchFamily="18" charset="0"/>
                  </a:rPr>
                  <a:t> </a:t>
                </a:r>
                <a:endParaRPr lang="en-US" sz="800" dirty="0">
                  <a:effectLst/>
                </a:endParaRPr>
              </a:p>
              <a:p>
                <a:pPr/>
                <a14:m>
                  <m:oMathPara xmlns:m="http://schemas.openxmlformats.org/officeDocument/2006/math">
                    <m:oMathParaPr>
                      <m:jc m:val="left"/>
                    </m:oMathParaPr>
                    <m:oMath xmlns:m="http://schemas.openxmlformats.org/officeDocument/2006/math">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𝑟𝑟</m:t>
                          </m:r>
                        </m:sub>
                        <m:sup>
                          <m:r>
                            <a:rPr lang="en-US" sz="1600" i="1">
                              <a:latin typeface="Cambria Math" panose="02040503050406030204" pitchFamily="18" charset="0"/>
                              <a:cs typeface="Times New Roman" panose="02020603050405020304" pitchFamily="18" charset="0"/>
                            </a:rPr>
                            <m:t>𝑟</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11</m:t>
                          </m:r>
                        </m:sub>
                        <m:sup>
                          <m:r>
                            <a:rPr lang="en-US" sz="1600" i="1">
                              <a:latin typeface="Cambria Math" panose="02040503050406030204" pitchFamily="18" charset="0"/>
                              <a:cs typeface="Times New Roman" panose="02020603050405020304" pitchFamily="18" charset="0"/>
                            </a:rPr>
                            <m:t>1</m:t>
                          </m:r>
                        </m:sup>
                      </m:sSubSup>
                      <m:r>
                        <a:rPr lang="en-US" sz="1600" i="1">
                          <a:latin typeface="Cambria Math" panose="02040503050406030204" pitchFamily="18" charset="0"/>
                          <a:cs typeface="Times New Roman" panose="02020603050405020304" pitchFamily="18" charset="0"/>
                        </a:rPr>
                        <m:t>=−</m:t>
                      </m:r>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1</m:t>
                          </m:r>
                        </m:num>
                        <m:den>
                          <m:r>
                            <a:rPr lang="en-US" sz="1600" i="1">
                              <a:latin typeface="Cambria Math" panose="02040503050406030204" pitchFamily="18" charset="0"/>
                              <a:cs typeface="Times New Roman" panose="02020603050405020304" pitchFamily="18" charset="0"/>
                            </a:rPr>
                            <m:t>2</m:t>
                          </m:r>
                        </m:den>
                      </m:f>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𝑑𝑎</m:t>
                          </m:r>
                        </m:num>
                        <m:den>
                          <m:r>
                            <a:rPr lang="en-US" sz="1600" i="1">
                              <a:latin typeface="Cambria Math" panose="02040503050406030204" pitchFamily="18" charset="0"/>
                              <a:cs typeface="Times New Roman" panose="02020603050405020304" pitchFamily="18" charset="0"/>
                            </a:rPr>
                            <m:t>𝑑𝑟</m:t>
                          </m:r>
                        </m:den>
                      </m:f>
                      <m:r>
                        <a:rPr lang="en-US" sz="1600" i="1">
                          <a:latin typeface="Cambria Math" panose="02040503050406030204" pitchFamily="18" charset="0"/>
                          <a:ea typeface="Times New Roman" panose="02020603050405020304" pitchFamily="18" charset="0"/>
                          <a:cs typeface="Times New Roman" panose="02020603050405020304" pitchFamily="18" charset="0"/>
                        </a:rPr>
                        <m:t>                                                            </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𝑟𝑟</m:t>
                          </m:r>
                        </m:sub>
                        <m:sup>
                          <m:r>
                            <a:rPr lang="en-US" sz="1600" i="1">
                              <a:latin typeface="Cambria Math" panose="02040503050406030204" pitchFamily="18" charset="0"/>
                              <a:cs typeface="Times New Roman" panose="02020603050405020304" pitchFamily="18" charset="0"/>
                            </a:rPr>
                            <m:t>𝑟</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11</m:t>
                          </m:r>
                        </m:sub>
                        <m:sup>
                          <m:r>
                            <a:rPr lang="en-US" sz="1600" i="1">
                              <a:latin typeface="Cambria Math" panose="02040503050406030204" pitchFamily="18" charset="0"/>
                              <a:cs typeface="Times New Roman" panose="02020603050405020304" pitchFamily="18" charset="0"/>
                            </a:rPr>
                            <m:t>1</m:t>
                          </m:r>
                        </m:sup>
                      </m:sSubSup>
                      <m:r>
                        <a:rPr lang="en-US" sz="1600" i="1">
                          <a:latin typeface="Cambria Math" panose="02040503050406030204" pitchFamily="18" charset="0"/>
                          <a:cs typeface="Times New Roman" panose="02020603050405020304" pitchFamily="18" charset="0"/>
                        </a:rPr>
                        <m:t>=−</m:t>
                      </m:r>
                      <m:f>
                        <m:fPr>
                          <m:ctrlPr>
                            <a:rPr lang="en-US" sz="1600" i="1">
                              <a:latin typeface="Cambria Math" panose="02040503050406030204" pitchFamily="18" charset="0"/>
                              <a:cs typeface="Times New Roman" panose="02020603050405020304" pitchFamily="18" charset="0"/>
                            </a:rPr>
                          </m:ctrlPr>
                        </m:fPr>
                        <m:num>
                          <m:f>
                            <m:fPr>
                              <m:type m:val="lin"/>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𝐺</m:t>
                              </m:r>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𝑀</m:t>
                                  </m:r>
                                </m:e>
                                <m:sub>
                                  <m:r>
                                    <a:rPr lang="en-US" sz="1600" i="1">
                                      <a:latin typeface="Cambria Math" panose="02040503050406030204" pitchFamily="18" charset="0"/>
                                      <a:cs typeface="Times New Roman" panose="02020603050405020304" pitchFamily="18" charset="0"/>
                                    </a:rPr>
                                    <m:t>0</m:t>
                                  </m:r>
                                </m:sub>
                              </m:sSub>
                            </m:num>
                            <m:den>
                              <m:d>
                                <m:dPr>
                                  <m:ctrlPr>
                                    <a:rPr lang="en-US" sz="1600" i="1">
                                      <a:latin typeface="Cambria Math" panose="02040503050406030204" pitchFamily="18" charset="0"/>
                                      <a:cs typeface="Times New Roman" panose="02020603050405020304" pitchFamily="18" charset="0"/>
                                    </a:rPr>
                                  </m:ctrlPr>
                                </m:dPr>
                                <m:e>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𝑐</m:t>
                                      </m:r>
                                    </m:e>
                                    <m:sup>
                                      <m:r>
                                        <a:rPr lang="en-US" sz="1600" i="1">
                                          <a:latin typeface="Cambria Math" panose="02040503050406030204" pitchFamily="18" charset="0"/>
                                          <a:cs typeface="Times New Roman" panose="02020603050405020304" pitchFamily="18" charset="0"/>
                                        </a:rPr>
                                        <m:t>2</m:t>
                                      </m:r>
                                    </m:sup>
                                  </m:sSup>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𝑟</m:t>
                                      </m:r>
                                    </m:e>
                                    <m:sup>
                                      <m:r>
                                        <a:rPr lang="en-US" sz="1600" i="1">
                                          <a:latin typeface="Cambria Math" panose="02040503050406030204" pitchFamily="18" charset="0"/>
                                          <a:cs typeface="Times New Roman" panose="02020603050405020304" pitchFamily="18" charset="0"/>
                                        </a:rPr>
                                        <m:t>2</m:t>
                                      </m:r>
                                    </m:sup>
                                  </m:sSup>
                                </m:e>
                              </m:d>
                            </m:den>
                          </m:f>
                        </m:num>
                        <m:den>
                          <m:r>
                            <a:rPr lang="en-US" sz="1600" i="1">
                              <a:latin typeface="Cambria Math" panose="02040503050406030204" pitchFamily="18" charset="0"/>
                              <a:cs typeface="Times New Roman" panose="02020603050405020304" pitchFamily="18" charset="0"/>
                            </a:rPr>
                            <m:t>1−</m:t>
                          </m:r>
                          <m:f>
                            <m:fPr>
                              <m:type m:val="lin"/>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2</m:t>
                              </m:r>
                              <m:r>
                                <a:rPr lang="en-US" sz="1600" i="1">
                                  <a:latin typeface="Cambria Math" panose="02040503050406030204" pitchFamily="18" charset="0"/>
                                  <a:cs typeface="Times New Roman" panose="02020603050405020304" pitchFamily="18" charset="0"/>
                                </a:rPr>
                                <m:t>𝐺</m:t>
                              </m:r>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𝑀</m:t>
                                  </m:r>
                                </m:e>
                                <m:sub>
                                  <m:r>
                                    <a:rPr lang="en-US" sz="1600" i="1">
                                      <a:latin typeface="Cambria Math" panose="02040503050406030204" pitchFamily="18" charset="0"/>
                                      <a:cs typeface="Times New Roman" panose="02020603050405020304" pitchFamily="18" charset="0"/>
                                    </a:rPr>
                                    <m:t>0</m:t>
                                  </m:r>
                                </m:sub>
                              </m:sSub>
                            </m:num>
                            <m:den>
                              <m:d>
                                <m:dPr>
                                  <m:ctrlPr>
                                    <a:rPr lang="en-US" sz="1600" i="1">
                                      <a:latin typeface="Cambria Math" panose="02040503050406030204" pitchFamily="18" charset="0"/>
                                      <a:cs typeface="Times New Roman" panose="02020603050405020304" pitchFamily="18" charset="0"/>
                                    </a:rPr>
                                  </m:ctrlPr>
                                </m:dPr>
                                <m:e>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𝑐</m:t>
                                      </m:r>
                                    </m:e>
                                    <m:sup>
                                      <m:r>
                                        <a:rPr lang="en-US" sz="1600" i="1">
                                          <a:latin typeface="Cambria Math" panose="02040503050406030204" pitchFamily="18" charset="0"/>
                                          <a:cs typeface="Times New Roman" panose="02020603050405020304" pitchFamily="18" charset="0"/>
                                        </a:rPr>
                                        <m:t>2</m:t>
                                      </m:r>
                                    </m:sup>
                                  </m:sSup>
                                  <m:r>
                                    <a:rPr lang="en-US" sz="1600" i="1">
                                      <a:latin typeface="Cambria Math" panose="02040503050406030204" pitchFamily="18" charset="0"/>
                                      <a:cs typeface="Times New Roman" panose="02020603050405020304" pitchFamily="18" charset="0"/>
                                    </a:rPr>
                                    <m:t>𝑟</m:t>
                                  </m:r>
                                </m:e>
                              </m:d>
                            </m:den>
                          </m:f>
                        </m:den>
                      </m:f>
                    </m:oMath>
                  </m:oMathPara>
                </a14:m>
                <a:endParaRPr lang="en-US" sz="1600" dirty="0">
                  <a:effectLst/>
                </a:endParaRPr>
              </a:p>
              <a:p>
                <a:r>
                  <a:rPr lang="en-US" sz="800" dirty="0">
                    <a:effectLst/>
                    <a:latin typeface="Times New Roman" panose="02020603050405020304" pitchFamily="18" charset="0"/>
                  </a:rPr>
                  <a:t> </a:t>
                </a:r>
                <a:endParaRPr lang="en-US" sz="800" dirty="0">
                  <a:effectLst/>
                </a:endParaRPr>
              </a:p>
              <a:p>
                <a:pPr/>
                <a14:m>
                  <m:oMathPara xmlns:m="http://schemas.openxmlformats.org/officeDocument/2006/math">
                    <m:oMathParaPr>
                      <m:jc m:val="left"/>
                    </m:oMathParaPr>
                    <m:oMath xmlns:m="http://schemas.openxmlformats.org/officeDocument/2006/math">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𝜃𝜃</m:t>
                          </m:r>
                        </m:sub>
                        <m:sup>
                          <m:r>
                            <a:rPr lang="en-US" sz="1600" i="1">
                              <a:latin typeface="Cambria Math" panose="02040503050406030204" pitchFamily="18" charset="0"/>
                              <a:cs typeface="Times New Roman" panose="02020603050405020304" pitchFamily="18" charset="0"/>
                            </a:rPr>
                            <m:t>𝑟</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22</m:t>
                          </m:r>
                        </m:sub>
                        <m:sup>
                          <m:r>
                            <a:rPr lang="en-US" sz="1600" i="1">
                              <a:latin typeface="Cambria Math" panose="02040503050406030204" pitchFamily="18" charset="0"/>
                              <a:cs typeface="Times New Roman" panose="02020603050405020304" pitchFamily="18" charset="0"/>
                            </a:rPr>
                            <m:t>1</m:t>
                          </m:r>
                        </m:sup>
                      </m:sSubSup>
                      <m:r>
                        <a:rPr lang="en-US" sz="1600" i="1">
                          <a:latin typeface="Cambria Math" panose="02040503050406030204" pitchFamily="18" charset="0"/>
                          <a:cs typeface="Times New Roman" panose="02020603050405020304" pitchFamily="18" charset="0"/>
                        </a:rPr>
                        <m:t>=−</m:t>
                      </m:r>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𝑒</m:t>
                          </m:r>
                        </m:e>
                        <m:sup>
                          <m:r>
                            <a:rPr lang="en-US" sz="1600" i="1">
                              <a:latin typeface="Cambria Math" panose="02040503050406030204" pitchFamily="18" charset="0"/>
                              <a:cs typeface="Times New Roman" panose="02020603050405020304" pitchFamily="18" charset="0"/>
                            </a:rPr>
                            <m:t>𝑎</m:t>
                          </m:r>
                        </m:sup>
                      </m:sSup>
                      <m:r>
                        <a:rPr lang="en-US" sz="1600" i="1">
                          <a:latin typeface="Cambria Math" panose="02040503050406030204" pitchFamily="18" charset="0"/>
                          <a:cs typeface="Times New Roman" panose="02020603050405020304" pitchFamily="18" charset="0"/>
                        </a:rPr>
                        <m:t>𝑟</m:t>
                      </m:r>
                      <m:r>
                        <a:rPr lang="en-US" sz="1600" i="1">
                          <a:latin typeface="Cambria Math" panose="02040503050406030204" pitchFamily="18" charset="0"/>
                          <a:cs typeface="Times New Roman" panose="02020603050405020304" pitchFamily="18" charset="0"/>
                        </a:rPr>
                        <m:t>                                                              </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𝜃𝜃</m:t>
                          </m:r>
                        </m:sub>
                        <m:sup>
                          <m:r>
                            <a:rPr lang="en-US" sz="1600" i="1">
                              <a:latin typeface="Cambria Math" panose="02040503050406030204" pitchFamily="18" charset="0"/>
                              <a:cs typeface="Times New Roman" panose="02020603050405020304" pitchFamily="18" charset="0"/>
                            </a:rPr>
                            <m:t>𝑟</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22</m:t>
                          </m:r>
                        </m:sub>
                        <m:sup>
                          <m:r>
                            <a:rPr lang="en-US" sz="1600" i="1">
                              <a:latin typeface="Cambria Math" panose="02040503050406030204" pitchFamily="18" charset="0"/>
                              <a:cs typeface="Times New Roman" panose="02020603050405020304" pitchFamily="18" charset="0"/>
                            </a:rPr>
                            <m:t>1</m:t>
                          </m:r>
                        </m:sup>
                      </m:sSubSup>
                      <m:r>
                        <a:rPr lang="en-US" sz="1600" i="1">
                          <a:latin typeface="Cambria Math" panose="02040503050406030204" pitchFamily="18" charset="0"/>
                          <a:cs typeface="Times New Roman" panose="02020603050405020304" pitchFamily="18" charset="0"/>
                        </a:rPr>
                        <m:t>=−</m:t>
                      </m:r>
                      <m:d>
                        <m:dPr>
                          <m:ctrlPr>
                            <a:rPr lang="en-US" sz="1600" i="1">
                              <a:latin typeface="Cambria Math" panose="02040503050406030204" pitchFamily="18" charset="0"/>
                              <a:cs typeface="Times New Roman" panose="02020603050405020304" pitchFamily="18" charset="0"/>
                            </a:rPr>
                          </m:ctrlPr>
                        </m:dPr>
                        <m:e>
                          <m:r>
                            <a:rPr lang="en-US" sz="1600" i="1">
                              <a:latin typeface="Cambria Math" panose="02040503050406030204" pitchFamily="18" charset="0"/>
                              <a:cs typeface="Times New Roman" panose="02020603050405020304" pitchFamily="18" charset="0"/>
                            </a:rPr>
                            <m:t>1−</m:t>
                          </m:r>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2</m:t>
                              </m:r>
                              <m:r>
                                <a:rPr lang="en-US" sz="1600" i="1">
                                  <a:latin typeface="Cambria Math" panose="02040503050406030204" pitchFamily="18" charset="0"/>
                                  <a:cs typeface="Times New Roman" panose="02020603050405020304" pitchFamily="18" charset="0"/>
                                </a:rPr>
                                <m:t>𝐺</m:t>
                              </m:r>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𝑀</m:t>
                                  </m:r>
                                </m:e>
                                <m:sub>
                                  <m:r>
                                    <a:rPr lang="en-US" sz="1600" i="1">
                                      <a:latin typeface="Cambria Math" panose="02040503050406030204" pitchFamily="18" charset="0"/>
                                      <a:cs typeface="Times New Roman" panose="02020603050405020304" pitchFamily="18" charset="0"/>
                                    </a:rPr>
                                    <m:t>0</m:t>
                                  </m:r>
                                </m:sub>
                              </m:sSub>
                            </m:num>
                            <m:den>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𝑐</m:t>
                                  </m:r>
                                </m:e>
                                <m:sup>
                                  <m:r>
                                    <a:rPr lang="en-US" sz="1600" i="1">
                                      <a:latin typeface="Cambria Math" panose="02040503050406030204" pitchFamily="18" charset="0"/>
                                      <a:cs typeface="Times New Roman" panose="02020603050405020304" pitchFamily="18" charset="0"/>
                                    </a:rPr>
                                    <m:t>2</m:t>
                                  </m:r>
                                </m:sup>
                              </m:sSup>
                              <m:r>
                                <a:rPr lang="en-US" sz="1600" i="1">
                                  <a:latin typeface="Cambria Math" panose="02040503050406030204" pitchFamily="18" charset="0"/>
                                  <a:cs typeface="Times New Roman" panose="02020603050405020304" pitchFamily="18" charset="0"/>
                                </a:rPr>
                                <m:t>𝑟</m:t>
                              </m:r>
                            </m:den>
                          </m:f>
                        </m:e>
                      </m:d>
                      <m:r>
                        <a:rPr lang="en-US" sz="1600" i="1">
                          <a:latin typeface="Cambria Math" panose="02040503050406030204" pitchFamily="18" charset="0"/>
                          <a:cs typeface="Times New Roman" panose="02020603050405020304" pitchFamily="18" charset="0"/>
                        </a:rPr>
                        <m:t>𝑟</m:t>
                      </m:r>
                    </m:oMath>
                  </m:oMathPara>
                </a14:m>
                <a:endParaRPr lang="en-US" sz="1600" dirty="0">
                  <a:effectLst/>
                </a:endParaRPr>
              </a:p>
              <a:p>
                <a:pPr algn="ctr"/>
                <a:r>
                  <a:rPr lang="en-US" sz="800" dirty="0">
                    <a:effectLst/>
                    <a:latin typeface="Times New Roman" panose="02020603050405020304" pitchFamily="18" charset="0"/>
                  </a:rPr>
                  <a:t> </a:t>
                </a:r>
                <a:endParaRPr lang="en-US" sz="800" dirty="0">
                  <a:effectLst/>
                </a:endParaRPr>
              </a:p>
              <a:p>
                <a:pPr/>
                <a14:m>
                  <m:oMathPara xmlns:m="http://schemas.openxmlformats.org/officeDocument/2006/math">
                    <m:oMathParaPr>
                      <m:jc m:val="left"/>
                    </m:oMathParaPr>
                    <m:oMath xmlns:m="http://schemas.openxmlformats.org/officeDocument/2006/math">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𝜙𝜙</m:t>
                          </m:r>
                        </m:sub>
                        <m:sup>
                          <m:r>
                            <a:rPr lang="en-US" sz="1600" i="1">
                              <a:latin typeface="Cambria Math" panose="02040503050406030204" pitchFamily="18" charset="0"/>
                              <a:cs typeface="Times New Roman" panose="02020603050405020304" pitchFamily="18" charset="0"/>
                            </a:rPr>
                            <m:t>𝑟</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33</m:t>
                          </m:r>
                        </m:sub>
                        <m:sup>
                          <m:r>
                            <a:rPr lang="en-US" sz="1600" i="1">
                              <a:latin typeface="Cambria Math" panose="02040503050406030204" pitchFamily="18" charset="0"/>
                              <a:cs typeface="Times New Roman" panose="02020603050405020304" pitchFamily="18" charset="0"/>
                            </a:rPr>
                            <m:t>1</m:t>
                          </m:r>
                        </m:sup>
                      </m:sSubSup>
                      <m:r>
                        <a:rPr lang="en-US" sz="1600" i="1">
                          <a:latin typeface="Cambria Math" panose="02040503050406030204" pitchFamily="18" charset="0"/>
                          <a:cs typeface="Times New Roman" panose="02020603050405020304" pitchFamily="18" charset="0"/>
                        </a:rPr>
                        <m:t>=−</m:t>
                      </m:r>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𝑒</m:t>
                          </m:r>
                        </m:e>
                        <m:sup>
                          <m:r>
                            <a:rPr lang="en-US" sz="1600" i="1">
                              <a:latin typeface="Cambria Math" panose="02040503050406030204" pitchFamily="18" charset="0"/>
                              <a:cs typeface="Times New Roman" panose="02020603050405020304" pitchFamily="18" charset="0"/>
                            </a:rPr>
                            <m:t>𝑎</m:t>
                          </m:r>
                        </m:sup>
                      </m:sSup>
                      <m:r>
                        <a:rPr lang="en-US" sz="1600" i="1">
                          <a:latin typeface="Cambria Math" panose="02040503050406030204" pitchFamily="18" charset="0"/>
                          <a:cs typeface="Times New Roman" panose="02020603050405020304" pitchFamily="18" charset="0"/>
                        </a:rPr>
                        <m:t>𝑟</m:t>
                      </m:r>
                      <m:r>
                        <a:rPr lang="en-US" sz="1600" i="1">
                          <a:latin typeface="Cambria Math" panose="02040503050406030204" pitchFamily="18" charset="0"/>
                          <a:cs typeface="Times New Roman" panose="02020603050405020304" pitchFamily="18" charset="0"/>
                        </a:rPr>
                        <m:t> </m:t>
                      </m:r>
                      <m:sSup>
                        <m:sSupPr>
                          <m:ctrlPr>
                            <a:rPr lang="en-US" sz="1600" i="1">
                              <a:latin typeface="Cambria Math" panose="02040503050406030204" pitchFamily="18" charset="0"/>
                              <a:cs typeface="Times New Roman" panose="02020603050405020304" pitchFamily="18" charset="0"/>
                            </a:rPr>
                          </m:ctrlPr>
                        </m:sSupPr>
                        <m:e>
                          <m:r>
                            <m:rPr>
                              <m:sty m:val="p"/>
                            </m:rPr>
                            <a:rPr lang="en-US" sz="1600">
                              <a:latin typeface="Cambria Math" panose="02040503050406030204" pitchFamily="18" charset="0"/>
                              <a:cs typeface="Times New Roman" panose="02020603050405020304" pitchFamily="18" charset="0"/>
                            </a:rPr>
                            <m:t>sin</m:t>
                          </m:r>
                        </m:e>
                        <m:sup>
                          <m:r>
                            <a:rPr lang="en-US" sz="1600" i="1">
                              <a:latin typeface="Cambria Math" panose="02040503050406030204" pitchFamily="18" charset="0"/>
                              <a:cs typeface="Times New Roman" panose="02020603050405020304" pitchFamily="18" charset="0"/>
                            </a:rPr>
                            <m:t>2</m:t>
                          </m:r>
                        </m:sup>
                      </m:sSup>
                      <m:r>
                        <a:rPr lang="en-US" sz="1600" i="1">
                          <a:latin typeface="Cambria Math" panose="02040503050406030204" pitchFamily="18" charset="0"/>
                          <a:cs typeface="Times New Roman" panose="02020603050405020304" pitchFamily="18" charset="0"/>
                        </a:rPr>
                        <m:t>𝜃</m:t>
                      </m:r>
                      <m:r>
                        <a:rPr lang="en-US" sz="1600" i="1">
                          <a:latin typeface="Cambria Math" panose="02040503050406030204" pitchFamily="18" charset="0"/>
                          <a:cs typeface="Times New Roman" panose="02020603050405020304" pitchFamily="18" charset="0"/>
                        </a:rPr>
                        <m:t>                                                  </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𝜙𝜙</m:t>
                          </m:r>
                        </m:sub>
                        <m:sup>
                          <m:r>
                            <a:rPr lang="en-US" sz="1600" i="1">
                              <a:latin typeface="Cambria Math" panose="02040503050406030204" pitchFamily="18" charset="0"/>
                              <a:cs typeface="Times New Roman" panose="02020603050405020304" pitchFamily="18" charset="0"/>
                            </a:rPr>
                            <m:t>𝑟</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33</m:t>
                          </m:r>
                        </m:sub>
                        <m:sup>
                          <m:r>
                            <a:rPr lang="en-US" sz="1600" i="1">
                              <a:latin typeface="Cambria Math" panose="02040503050406030204" pitchFamily="18" charset="0"/>
                              <a:cs typeface="Times New Roman" panose="02020603050405020304" pitchFamily="18" charset="0"/>
                            </a:rPr>
                            <m:t>1</m:t>
                          </m:r>
                        </m:sup>
                      </m:sSubSup>
                      <m:r>
                        <a:rPr lang="en-US" sz="1600" i="1">
                          <a:latin typeface="Cambria Math" panose="02040503050406030204" pitchFamily="18" charset="0"/>
                          <a:cs typeface="Times New Roman" panose="02020603050405020304" pitchFamily="18" charset="0"/>
                        </a:rPr>
                        <m:t>=−</m:t>
                      </m:r>
                      <m:d>
                        <m:dPr>
                          <m:ctrlPr>
                            <a:rPr lang="en-US" sz="1600" i="1">
                              <a:latin typeface="Cambria Math" panose="02040503050406030204" pitchFamily="18" charset="0"/>
                              <a:cs typeface="Times New Roman" panose="02020603050405020304" pitchFamily="18" charset="0"/>
                            </a:rPr>
                          </m:ctrlPr>
                        </m:dPr>
                        <m:e>
                          <m:r>
                            <a:rPr lang="en-US" sz="1600" i="1">
                              <a:latin typeface="Cambria Math" panose="02040503050406030204" pitchFamily="18" charset="0"/>
                              <a:cs typeface="Times New Roman" panose="02020603050405020304" pitchFamily="18" charset="0"/>
                            </a:rPr>
                            <m:t>1−</m:t>
                          </m:r>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2</m:t>
                              </m:r>
                              <m:r>
                                <a:rPr lang="en-US" sz="1600" i="1">
                                  <a:latin typeface="Cambria Math" panose="02040503050406030204" pitchFamily="18" charset="0"/>
                                  <a:cs typeface="Times New Roman" panose="02020603050405020304" pitchFamily="18" charset="0"/>
                                </a:rPr>
                                <m:t>𝐺</m:t>
                              </m:r>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𝑀</m:t>
                                  </m:r>
                                </m:e>
                                <m:sub>
                                  <m:r>
                                    <a:rPr lang="en-US" sz="1600" i="1">
                                      <a:latin typeface="Cambria Math" panose="02040503050406030204" pitchFamily="18" charset="0"/>
                                      <a:cs typeface="Times New Roman" panose="02020603050405020304" pitchFamily="18" charset="0"/>
                                    </a:rPr>
                                    <m:t>0</m:t>
                                  </m:r>
                                </m:sub>
                              </m:sSub>
                            </m:num>
                            <m:den>
                              <m:sSup>
                                <m:sSupPr>
                                  <m:ctrlPr>
                                    <a:rPr lang="en-US" sz="1600" i="1">
                                      <a:latin typeface="Cambria Math" panose="02040503050406030204" pitchFamily="18" charset="0"/>
                                      <a:cs typeface="Times New Roman" panose="02020603050405020304" pitchFamily="18" charset="0"/>
                                    </a:rPr>
                                  </m:ctrlPr>
                                </m:sSupPr>
                                <m:e>
                                  <m:r>
                                    <a:rPr lang="en-US" sz="1600" i="1">
                                      <a:latin typeface="Cambria Math" panose="02040503050406030204" pitchFamily="18" charset="0"/>
                                      <a:cs typeface="Times New Roman" panose="02020603050405020304" pitchFamily="18" charset="0"/>
                                    </a:rPr>
                                    <m:t>𝑐</m:t>
                                  </m:r>
                                </m:e>
                                <m:sup>
                                  <m:r>
                                    <a:rPr lang="en-US" sz="1600" i="1">
                                      <a:latin typeface="Cambria Math" panose="02040503050406030204" pitchFamily="18" charset="0"/>
                                      <a:cs typeface="Times New Roman" panose="02020603050405020304" pitchFamily="18" charset="0"/>
                                    </a:rPr>
                                    <m:t>2</m:t>
                                  </m:r>
                                </m:sup>
                              </m:sSup>
                              <m:r>
                                <a:rPr lang="en-US" sz="1600" i="1">
                                  <a:latin typeface="Cambria Math" panose="02040503050406030204" pitchFamily="18" charset="0"/>
                                  <a:cs typeface="Times New Roman" panose="02020603050405020304" pitchFamily="18" charset="0"/>
                                </a:rPr>
                                <m:t>𝑟</m:t>
                              </m:r>
                            </m:den>
                          </m:f>
                        </m:e>
                      </m:d>
                      <m:r>
                        <a:rPr lang="en-US" sz="1600" i="1">
                          <a:latin typeface="Cambria Math" panose="02040503050406030204" pitchFamily="18" charset="0"/>
                          <a:cs typeface="Times New Roman" panose="02020603050405020304" pitchFamily="18" charset="0"/>
                        </a:rPr>
                        <m:t>𝑟</m:t>
                      </m:r>
                      <m:r>
                        <a:rPr lang="en-US" sz="1600" i="1">
                          <a:latin typeface="Cambria Math" panose="02040503050406030204" pitchFamily="18" charset="0"/>
                          <a:cs typeface="Times New Roman" panose="02020603050405020304" pitchFamily="18" charset="0"/>
                        </a:rPr>
                        <m:t> </m:t>
                      </m:r>
                      <m:sSup>
                        <m:sSupPr>
                          <m:ctrlPr>
                            <a:rPr lang="en-US" sz="1600" i="1">
                              <a:latin typeface="Cambria Math" panose="02040503050406030204" pitchFamily="18" charset="0"/>
                              <a:cs typeface="Times New Roman" panose="02020603050405020304" pitchFamily="18" charset="0"/>
                            </a:rPr>
                          </m:ctrlPr>
                        </m:sSupPr>
                        <m:e>
                          <m:r>
                            <m:rPr>
                              <m:sty m:val="p"/>
                            </m:rPr>
                            <a:rPr lang="en-US" sz="1600">
                              <a:latin typeface="Cambria Math" panose="02040503050406030204" pitchFamily="18" charset="0"/>
                              <a:cs typeface="Times New Roman" panose="02020603050405020304" pitchFamily="18" charset="0"/>
                            </a:rPr>
                            <m:t>sin</m:t>
                          </m:r>
                        </m:e>
                        <m:sup>
                          <m:r>
                            <a:rPr lang="en-US" sz="1600" i="1">
                              <a:latin typeface="Cambria Math" panose="02040503050406030204" pitchFamily="18" charset="0"/>
                              <a:cs typeface="Times New Roman" panose="02020603050405020304" pitchFamily="18" charset="0"/>
                            </a:rPr>
                            <m:t>2</m:t>
                          </m:r>
                        </m:sup>
                      </m:sSup>
                      <m:r>
                        <a:rPr lang="en-US" sz="1600" i="1">
                          <a:latin typeface="Cambria Math" panose="02040503050406030204" pitchFamily="18" charset="0"/>
                          <a:cs typeface="Times New Roman" panose="02020603050405020304" pitchFamily="18" charset="0"/>
                        </a:rPr>
                        <m:t>𝜃</m:t>
                      </m:r>
                    </m:oMath>
                  </m:oMathPara>
                </a14:m>
                <a:endParaRPr lang="en-US" sz="1600" dirty="0">
                  <a:effectLst/>
                </a:endParaRPr>
              </a:p>
              <a:p>
                <a:r>
                  <a:rPr lang="en-US" sz="800" dirty="0">
                    <a:effectLst/>
                    <a:latin typeface="Times New Roman" panose="02020603050405020304" pitchFamily="18" charset="0"/>
                    <a:ea typeface="Times New Roman" panose="02020603050405020304" pitchFamily="18" charset="0"/>
                  </a:rPr>
                  <a:t> </a:t>
                </a:r>
                <a:endParaRPr lang="en-US" sz="800" dirty="0">
                  <a:effectLst/>
                </a:endParaRPr>
              </a:p>
              <a:p>
                <a14:m>
                  <m:oMath xmlns:m="http://schemas.openxmlformats.org/officeDocument/2006/math">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𝑟</m:t>
                        </m:r>
                        <m:r>
                          <a:rPr lang="en-US" sz="1600" i="1">
                            <a:latin typeface="Cambria Math" panose="02040503050406030204" pitchFamily="18" charset="0"/>
                            <a:cs typeface="Times New Roman" panose="02020603050405020304" pitchFamily="18" charset="0"/>
                          </a:rPr>
                          <m:t>𝜃</m:t>
                        </m:r>
                      </m:sub>
                      <m:sup>
                        <m:r>
                          <a:rPr lang="en-US" sz="1600" i="1">
                            <a:latin typeface="Cambria Math" panose="02040503050406030204" pitchFamily="18" charset="0"/>
                            <a:cs typeface="Times New Roman" panose="02020603050405020304" pitchFamily="18" charset="0"/>
                          </a:rPr>
                          <m:t>𝜃</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𝜃</m:t>
                        </m:r>
                        <m:r>
                          <a:rPr lang="en-US" sz="1600" i="1">
                            <a:latin typeface="Cambria Math" panose="02040503050406030204" pitchFamily="18" charset="0"/>
                            <a:cs typeface="Times New Roman" panose="02020603050405020304" pitchFamily="18" charset="0"/>
                          </a:rPr>
                          <m:t>𝑟</m:t>
                        </m:r>
                      </m:sub>
                      <m:sup>
                        <m:r>
                          <a:rPr lang="en-US" sz="1600" i="1">
                            <a:latin typeface="Cambria Math" panose="02040503050406030204" pitchFamily="18" charset="0"/>
                            <a:cs typeface="Times New Roman" panose="02020603050405020304" pitchFamily="18" charset="0"/>
                          </a:rPr>
                          <m:t>𝜃</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12</m:t>
                        </m:r>
                      </m:sub>
                      <m:sup>
                        <m:r>
                          <a:rPr lang="en-US" sz="1600" i="1">
                            <a:latin typeface="Cambria Math" panose="02040503050406030204" pitchFamily="18" charset="0"/>
                            <a:cs typeface="Times New Roman" panose="02020603050405020304" pitchFamily="18" charset="0"/>
                          </a:rPr>
                          <m:t>2</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21</m:t>
                        </m:r>
                      </m:sub>
                      <m:sup>
                        <m:r>
                          <a:rPr lang="en-US" sz="1600" i="1">
                            <a:latin typeface="Cambria Math" panose="02040503050406030204" pitchFamily="18" charset="0"/>
                            <a:cs typeface="Times New Roman" panose="02020603050405020304" pitchFamily="18" charset="0"/>
                          </a:rPr>
                          <m:t>2</m:t>
                        </m:r>
                      </m:sup>
                    </m:sSubSup>
                    <m:r>
                      <a:rPr lang="en-US" sz="1600" i="1">
                        <a:latin typeface="Cambria Math" panose="02040503050406030204" pitchFamily="18" charset="0"/>
                        <a:cs typeface="Times New Roman" panose="02020603050405020304" pitchFamily="18" charset="0"/>
                      </a:rPr>
                      <m:t>=</m:t>
                    </m:r>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1</m:t>
                        </m:r>
                      </m:num>
                      <m:den>
                        <m:r>
                          <a:rPr lang="en-US" sz="1600" i="1">
                            <a:latin typeface="Cambria Math" panose="02040503050406030204" pitchFamily="18" charset="0"/>
                            <a:cs typeface="Times New Roman" panose="02020603050405020304" pitchFamily="18" charset="0"/>
                          </a:rPr>
                          <m:t>𝑟</m:t>
                        </m:r>
                      </m:den>
                    </m:f>
                  </m:oMath>
                </a14:m>
                <a:r>
                  <a:rPr lang="en-US" sz="1600" dirty="0" smtClean="0">
                    <a:effectLst/>
                  </a:rPr>
                  <a:t>		              </a:t>
                </a:r>
                <a14:m>
                  <m:oMath xmlns:m="http://schemas.openxmlformats.org/officeDocument/2006/math">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𝑟</m:t>
                        </m:r>
                        <m:r>
                          <a:rPr lang="en-US" sz="1600" i="1">
                            <a:latin typeface="Cambria Math" panose="02040503050406030204" pitchFamily="18" charset="0"/>
                            <a:cs typeface="Times New Roman" panose="02020603050405020304" pitchFamily="18" charset="0"/>
                          </a:rPr>
                          <m:t>𝜃</m:t>
                        </m:r>
                      </m:sub>
                      <m:sup>
                        <m:r>
                          <a:rPr lang="en-US" sz="1600" i="1">
                            <a:latin typeface="Cambria Math" panose="02040503050406030204" pitchFamily="18" charset="0"/>
                            <a:cs typeface="Times New Roman" panose="02020603050405020304" pitchFamily="18" charset="0"/>
                          </a:rPr>
                          <m:t>𝜃</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𝜃</m:t>
                        </m:r>
                        <m:r>
                          <a:rPr lang="en-US" sz="1600" i="1">
                            <a:latin typeface="Cambria Math" panose="02040503050406030204" pitchFamily="18" charset="0"/>
                            <a:cs typeface="Times New Roman" panose="02020603050405020304" pitchFamily="18" charset="0"/>
                          </a:rPr>
                          <m:t>𝑟</m:t>
                        </m:r>
                      </m:sub>
                      <m:sup>
                        <m:r>
                          <a:rPr lang="en-US" sz="1600" i="1">
                            <a:latin typeface="Cambria Math" panose="02040503050406030204" pitchFamily="18" charset="0"/>
                            <a:cs typeface="Times New Roman" panose="02020603050405020304" pitchFamily="18" charset="0"/>
                          </a:rPr>
                          <m:t>𝜃</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12</m:t>
                        </m:r>
                      </m:sub>
                      <m:sup>
                        <m:r>
                          <a:rPr lang="en-US" sz="1600" i="1">
                            <a:latin typeface="Cambria Math" panose="02040503050406030204" pitchFamily="18" charset="0"/>
                            <a:cs typeface="Times New Roman" panose="02020603050405020304" pitchFamily="18" charset="0"/>
                          </a:rPr>
                          <m:t>2</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21</m:t>
                        </m:r>
                      </m:sub>
                      <m:sup>
                        <m:r>
                          <a:rPr lang="en-US" sz="1600" i="1">
                            <a:latin typeface="Cambria Math" panose="02040503050406030204" pitchFamily="18" charset="0"/>
                            <a:cs typeface="Times New Roman" panose="02020603050405020304" pitchFamily="18" charset="0"/>
                          </a:rPr>
                          <m:t>2</m:t>
                        </m:r>
                      </m:sup>
                    </m:sSubSup>
                    <m:r>
                      <a:rPr lang="en-US" sz="1600" i="1">
                        <a:latin typeface="Cambria Math" panose="02040503050406030204" pitchFamily="18" charset="0"/>
                        <a:cs typeface="Times New Roman" panose="02020603050405020304" pitchFamily="18" charset="0"/>
                      </a:rPr>
                      <m:t>=</m:t>
                    </m:r>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1</m:t>
                        </m:r>
                      </m:num>
                      <m:den>
                        <m:r>
                          <a:rPr lang="en-US" sz="1600" i="1">
                            <a:latin typeface="Cambria Math" panose="02040503050406030204" pitchFamily="18" charset="0"/>
                            <a:cs typeface="Times New Roman" panose="02020603050405020304" pitchFamily="18" charset="0"/>
                          </a:rPr>
                          <m:t>𝑟</m:t>
                        </m:r>
                      </m:den>
                    </m:f>
                  </m:oMath>
                </a14:m>
                <a:endParaRPr lang="en-US" sz="1600" dirty="0">
                  <a:effectLst/>
                </a:endParaRPr>
              </a:p>
              <a:p>
                <a:r>
                  <a:rPr lang="en-US" sz="800" dirty="0">
                    <a:effectLst/>
                    <a:latin typeface="Times New Roman" panose="02020603050405020304" pitchFamily="18" charset="0"/>
                  </a:rPr>
                  <a:t> </a:t>
                </a:r>
                <a:endParaRPr lang="en-US" sz="800" dirty="0">
                  <a:effectLst/>
                </a:endParaRPr>
              </a:p>
              <a:p>
                <a14:m>
                  <m:oMath xmlns:m="http://schemas.openxmlformats.org/officeDocument/2006/math">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𝜙𝜙</m:t>
                        </m:r>
                      </m:sub>
                      <m:sup>
                        <m:r>
                          <a:rPr lang="en-US" sz="1600" i="1">
                            <a:latin typeface="Cambria Math" panose="02040503050406030204" pitchFamily="18" charset="0"/>
                            <a:cs typeface="Times New Roman" panose="02020603050405020304" pitchFamily="18" charset="0"/>
                          </a:rPr>
                          <m:t>𝜃</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33</m:t>
                        </m:r>
                      </m:sub>
                      <m:sup>
                        <m:r>
                          <a:rPr lang="en-US" sz="1600" i="1">
                            <a:latin typeface="Cambria Math" panose="02040503050406030204" pitchFamily="18" charset="0"/>
                            <a:cs typeface="Times New Roman" panose="02020603050405020304" pitchFamily="18" charset="0"/>
                          </a:rPr>
                          <m:t>2</m:t>
                        </m:r>
                      </m:sup>
                    </m:sSubSup>
                    <m:r>
                      <a:rPr lang="en-US" sz="1600" i="1">
                        <a:latin typeface="Cambria Math" panose="02040503050406030204" pitchFamily="18" charset="0"/>
                        <a:cs typeface="Times New Roman" panose="02020603050405020304" pitchFamily="18" charset="0"/>
                      </a:rPr>
                      <m:t>=−</m:t>
                    </m:r>
                    <m:func>
                      <m:funcPr>
                        <m:ctrlPr>
                          <a:rPr lang="en-US" sz="1600" i="1">
                            <a:latin typeface="Cambria Math" panose="02040503050406030204" pitchFamily="18" charset="0"/>
                            <a:cs typeface="Times New Roman" panose="02020603050405020304" pitchFamily="18" charset="0"/>
                          </a:rPr>
                        </m:ctrlPr>
                      </m:funcPr>
                      <m:fName>
                        <m:r>
                          <m:rPr>
                            <m:sty m:val="p"/>
                          </m:rPr>
                          <a:rPr lang="en-US" sz="1600">
                            <a:latin typeface="Cambria Math" panose="02040503050406030204" pitchFamily="18" charset="0"/>
                            <a:cs typeface="Times New Roman" panose="02020603050405020304" pitchFamily="18" charset="0"/>
                          </a:rPr>
                          <m:t>sin</m:t>
                        </m:r>
                      </m:fName>
                      <m:e>
                        <m:r>
                          <a:rPr lang="en-US" sz="1600" i="1">
                            <a:latin typeface="Cambria Math" panose="02040503050406030204" pitchFamily="18" charset="0"/>
                            <a:cs typeface="Times New Roman" panose="02020603050405020304" pitchFamily="18" charset="0"/>
                          </a:rPr>
                          <m:t>𝜃</m:t>
                        </m:r>
                      </m:e>
                    </m:func>
                    <m:func>
                      <m:funcPr>
                        <m:ctrlPr>
                          <a:rPr lang="en-US" sz="1600" i="1">
                            <a:latin typeface="Cambria Math" panose="02040503050406030204" pitchFamily="18" charset="0"/>
                            <a:cs typeface="Times New Roman" panose="02020603050405020304" pitchFamily="18" charset="0"/>
                          </a:rPr>
                        </m:ctrlPr>
                      </m:funcPr>
                      <m:fName>
                        <m:r>
                          <m:rPr>
                            <m:sty m:val="p"/>
                          </m:rPr>
                          <a:rPr lang="en-US" sz="1600">
                            <a:latin typeface="Cambria Math" panose="02040503050406030204" pitchFamily="18" charset="0"/>
                            <a:cs typeface="Times New Roman" panose="02020603050405020304" pitchFamily="18" charset="0"/>
                          </a:rPr>
                          <m:t>cos</m:t>
                        </m:r>
                      </m:fName>
                      <m:e>
                        <m:r>
                          <a:rPr lang="en-US" sz="1600" i="1">
                            <a:latin typeface="Cambria Math" panose="02040503050406030204" pitchFamily="18" charset="0"/>
                            <a:cs typeface="Times New Roman" panose="02020603050405020304" pitchFamily="18" charset="0"/>
                          </a:rPr>
                          <m:t>𝜃</m:t>
                        </m:r>
                      </m:e>
                    </m:func>
                  </m:oMath>
                </a14:m>
                <a:r>
                  <a:rPr lang="en-US" sz="1600" dirty="0" smtClean="0">
                    <a:effectLst/>
                  </a:rPr>
                  <a:t>		              </a:t>
                </a:r>
                <a14:m>
                  <m:oMath xmlns:m="http://schemas.openxmlformats.org/officeDocument/2006/math">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𝜙𝜙</m:t>
                        </m:r>
                      </m:sub>
                      <m:sup>
                        <m:r>
                          <a:rPr lang="en-US" sz="1600" i="1">
                            <a:latin typeface="Cambria Math" panose="02040503050406030204" pitchFamily="18" charset="0"/>
                            <a:cs typeface="Times New Roman" panose="02020603050405020304" pitchFamily="18" charset="0"/>
                          </a:rPr>
                          <m:t>𝜃</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33</m:t>
                        </m:r>
                      </m:sub>
                      <m:sup>
                        <m:r>
                          <a:rPr lang="en-US" sz="1600" i="1">
                            <a:latin typeface="Cambria Math" panose="02040503050406030204" pitchFamily="18" charset="0"/>
                            <a:cs typeface="Times New Roman" panose="02020603050405020304" pitchFamily="18" charset="0"/>
                          </a:rPr>
                          <m:t>2</m:t>
                        </m:r>
                      </m:sup>
                    </m:sSubSup>
                    <m:r>
                      <a:rPr lang="en-US" sz="1600" i="1">
                        <a:latin typeface="Cambria Math" panose="02040503050406030204" pitchFamily="18" charset="0"/>
                        <a:cs typeface="Times New Roman" panose="02020603050405020304" pitchFamily="18" charset="0"/>
                      </a:rPr>
                      <m:t>=−</m:t>
                    </m:r>
                    <m:func>
                      <m:funcPr>
                        <m:ctrlPr>
                          <a:rPr lang="en-US" sz="1600" i="1">
                            <a:latin typeface="Cambria Math" panose="02040503050406030204" pitchFamily="18" charset="0"/>
                            <a:cs typeface="Times New Roman" panose="02020603050405020304" pitchFamily="18" charset="0"/>
                          </a:rPr>
                        </m:ctrlPr>
                      </m:funcPr>
                      <m:fName>
                        <m:r>
                          <m:rPr>
                            <m:sty m:val="p"/>
                          </m:rPr>
                          <a:rPr lang="en-US" sz="1600">
                            <a:latin typeface="Cambria Math" panose="02040503050406030204" pitchFamily="18" charset="0"/>
                            <a:cs typeface="Times New Roman" panose="02020603050405020304" pitchFamily="18" charset="0"/>
                          </a:rPr>
                          <m:t>sin</m:t>
                        </m:r>
                      </m:fName>
                      <m:e>
                        <m:r>
                          <a:rPr lang="en-US" sz="1600" i="1">
                            <a:latin typeface="Cambria Math" panose="02040503050406030204" pitchFamily="18" charset="0"/>
                            <a:cs typeface="Times New Roman" panose="02020603050405020304" pitchFamily="18" charset="0"/>
                          </a:rPr>
                          <m:t>𝜃</m:t>
                        </m:r>
                      </m:e>
                    </m:func>
                    <m:func>
                      <m:funcPr>
                        <m:ctrlPr>
                          <a:rPr lang="en-US" sz="1600" i="1">
                            <a:latin typeface="Cambria Math" panose="02040503050406030204" pitchFamily="18" charset="0"/>
                            <a:cs typeface="Times New Roman" panose="02020603050405020304" pitchFamily="18" charset="0"/>
                          </a:rPr>
                        </m:ctrlPr>
                      </m:funcPr>
                      <m:fName>
                        <m:r>
                          <m:rPr>
                            <m:sty m:val="p"/>
                          </m:rPr>
                          <a:rPr lang="en-US" sz="1600">
                            <a:latin typeface="Cambria Math" panose="02040503050406030204" pitchFamily="18" charset="0"/>
                            <a:cs typeface="Times New Roman" panose="02020603050405020304" pitchFamily="18" charset="0"/>
                          </a:rPr>
                          <m:t>cos</m:t>
                        </m:r>
                      </m:fName>
                      <m:e>
                        <m:r>
                          <a:rPr lang="en-US" sz="1600" i="1">
                            <a:latin typeface="Cambria Math" panose="02040503050406030204" pitchFamily="18" charset="0"/>
                            <a:cs typeface="Times New Roman" panose="02020603050405020304" pitchFamily="18" charset="0"/>
                          </a:rPr>
                          <m:t>𝜃</m:t>
                        </m:r>
                      </m:e>
                    </m:func>
                  </m:oMath>
                </a14:m>
                <a:endParaRPr lang="en-US" sz="1600" dirty="0">
                  <a:effectLst/>
                </a:endParaRPr>
              </a:p>
              <a:p>
                <a:r>
                  <a:rPr lang="en-US" sz="800" dirty="0">
                    <a:effectLst/>
                    <a:latin typeface="Times New Roman" panose="02020603050405020304" pitchFamily="18" charset="0"/>
                    <a:ea typeface="Times New Roman" panose="02020603050405020304" pitchFamily="18" charset="0"/>
                  </a:rPr>
                  <a:t> </a:t>
                </a:r>
                <a:endParaRPr lang="en-US" sz="800" dirty="0">
                  <a:effectLst/>
                </a:endParaRPr>
              </a:p>
              <a:p>
                <a14:m>
                  <m:oMath xmlns:m="http://schemas.openxmlformats.org/officeDocument/2006/math">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𝑟</m:t>
                        </m:r>
                        <m:r>
                          <a:rPr lang="en-US" sz="1600" i="1">
                            <a:latin typeface="Cambria Math" panose="02040503050406030204" pitchFamily="18" charset="0"/>
                            <a:cs typeface="Times New Roman" panose="02020603050405020304" pitchFamily="18" charset="0"/>
                          </a:rPr>
                          <m:t>𝜙</m:t>
                        </m:r>
                      </m:sub>
                      <m:sup>
                        <m:r>
                          <a:rPr lang="en-US" sz="1600" i="1">
                            <a:latin typeface="Cambria Math" panose="02040503050406030204" pitchFamily="18" charset="0"/>
                            <a:cs typeface="Times New Roman" panose="02020603050405020304" pitchFamily="18" charset="0"/>
                          </a:rPr>
                          <m:t>𝜙</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𝜙</m:t>
                        </m:r>
                        <m:r>
                          <a:rPr lang="en-US" sz="1600" i="1">
                            <a:latin typeface="Cambria Math" panose="02040503050406030204" pitchFamily="18" charset="0"/>
                            <a:cs typeface="Times New Roman" panose="02020603050405020304" pitchFamily="18" charset="0"/>
                          </a:rPr>
                          <m:t>𝑟</m:t>
                        </m:r>
                      </m:sub>
                      <m:sup>
                        <m:r>
                          <a:rPr lang="en-US" sz="1600" i="1">
                            <a:latin typeface="Cambria Math" panose="02040503050406030204" pitchFamily="18" charset="0"/>
                            <a:cs typeface="Times New Roman" panose="02020603050405020304" pitchFamily="18" charset="0"/>
                          </a:rPr>
                          <m:t>𝜙</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13</m:t>
                        </m:r>
                      </m:sub>
                      <m:sup>
                        <m:r>
                          <a:rPr lang="en-US" sz="1600" i="1">
                            <a:latin typeface="Cambria Math" panose="02040503050406030204" pitchFamily="18" charset="0"/>
                            <a:cs typeface="Times New Roman" panose="02020603050405020304" pitchFamily="18" charset="0"/>
                          </a:rPr>
                          <m:t>3</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31</m:t>
                        </m:r>
                      </m:sub>
                      <m:sup>
                        <m:r>
                          <a:rPr lang="en-US" sz="1600" i="1">
                            <a:latin typeface="Cambria Math" panose="02040503050406030204" pitchFamily="18" charset="0"/>
                            <a:cs typeface="Times New Roman" panose="02020603050405020304" pitchFamily="18" charset="0"/>
                          </a:rPr>
                          <m:t>3</m:t>
                        </m:r>
                      </m:sup>
                    </m:sSubSup>
                    <m:r>
                      <a:rPr lang="en-US" sz="1600" i="1">
                        <a:latin typeface="Cambria Math" panose="02040503050406030204" pitchFamily="18" charset="0"/>
                        <a:cs typeface="Times New Roman" panose="02020603050405020304" pitchFamily="18" charset="0"/>
                      </a:rPr>
                      <m:t>=</m:t>
                    </m:r>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1</m:t>
                        </m:r>
                      </m:num>
                      <m:den>
                        <m:r>
                          <a:rPr lang="en-US" sz="1600" i="1">
                            <a:latin typeface="Cambria Math" panose="02040503050406030204" pitchFamily="18" charset="0"/>
                            <a:cs typeface="Times New Roman" panose="02020603050405020304" pitchFamily="18" charset="0"/>
                          </a:rPr>
                          <m:t>𝑟</m:t>
                        </m:r>
                      </m:den>
                    </m:f>
                  </m:oMath>
                </a14:m>
                <a:r>
                  <a:rPr lang="en-US" sz="1600" dirty="0" smtClean="0">
                    <a:effectLst/>
                  </a:rPr>
                  <a:t>		              </a:t>
                </a:r>
                <a14:m>
                  <m:oMath xmlns:m="http://schemas.openxmlformats.org/officeDocument/2006/math">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𝑟</m:t>
                        </m:r>
                        <m:r>
                          <a:rPr lang="en-US" sz="1600" i="1">
                            <a:latin typeface="Cambria Math" panose="02040503050406030204" pitchFamily="18" charset="0"/>
                            <a:cs typeface="Times New Roman" panose="02020603050405020304" pitchFamily="18" charset="0"/>
                          </a:rPr>
                          <m:t>𝜙</m:t>
                        </m:r>
                      </m:sub>
                      <m:sup>
                        <m:r>
                          <a:rPr lang="en-US" sz="1600" i="1">
                            <a:latin typeface="Cambria Math" panose="02040503050406030204" pitchFamily="18" charset="0"/>
                            <a:cs typeface="Times New Roman" panose="02020603050405020304" pitchFamily="18" charset="0"/>
                          </a:rPr>
                          <m:t>𝜙</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𝜙</m:t>
                        </m:r>
                        <m:r>
                          <a:rPr lang="en-US" sz="1600" i="1">
                            <a:latin typeface="Cambria Math" panose="02040503050406030204" pitchFamily="18" charset="0"/>
                            <a:cs typeface="Times New Roman" panose="02020603050405020304" pitchFamily="18" charset="0"/>
                          </a:rPr>
                          <m:t>𝑟</m:t>
                        </m:r>
                      </m:sub>
                      <m:sup>
                        <m:r>
                          <a:rPr lang="en-US" sz="1600" i="1">
                            <a:latin typeface="Cambria Math" panose="02040503050406030204" pitchFamily="18" charset="0"/>
                            <a:cs typeface="Times New Roman" panose="02020603050405020304" pitchFamily="18" charset="0"/>
                          </a:rPr>
                          <m:t>𝜙</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13</m:t>
                        </m:r>
                      </m:sub>
                      <m:sup>
                        <m:r>
                          <a:rPr lang="en-US" sz="1600" i="1">
                            <a:latin typeface="Cambria Math" panose="02040503050406030204" pitchFamily="18" charset="0"/>
                            <a:cs typeface="Times New Roman" panose="02020603050405020304" pitchFamily="18" charset="0"/>
                          </a:rPr>
                          <m:t>3</m:t>
                        </m:r>
                      </m:sup>
                    </m:sSubSup>
                    <m:r>
                      <a:rPr lang="en-US" sz="1600" i="1">
                        <a:latin typeface="Cambria Math" panose="02040503050406030204" pitchFamily="18"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cs typeface="Times New Roman" panose="02020603050405020304" pitchFamily="18" charset="0"/>
                          </a:rPr>
                          <m:t>Γ</m:t>
                        </m:r>
                      </m:e>
                      <m:sub>
                        <m:r>
                          <a:rPr lang="en-US" sz="1600" i="1">
                            <a:latin typeface="Cambria Math" panose="02040503050406030204" pitchFamily="18" charset="0"/>
                            <a:cs typeface="Times New Roman" panose="02020603050405020304" pitchFamily="18" charset="0"/>
                          </a:rPr>
                          <m:t>31</m:t>
                        </m:r>
                      </m:sub>
                      <m:sup>
                        <m:r>
                          <a:rPr lang="en-US" sz="1600" i="1">
                            <a:latin typeface="Cambria Math" panose="02040503050406030204" pitchFamily="18" charset="0"/>
                            <a:cs typeface="Times New Roman" panose="02020603050405020304" pitchFamily="18" charset="0"/>
                          </a:rPr>
                          <m:t>3</m:t>
                        </m:r>
                      </m:sup>
                    </m:sSubSup>
                    <m:r>
                      <a:rPr lang="en-US" sz="1600" i="1">
                        <a:latin typeface="Cambria Math" panose="02040503050406030204" pitchFamily="18" charset="0"/>
                        <a:cs typeface="Times New Roman" panose="02020603050405020304" pitchFamily="18" charset="0"/>
                      </a:rPr>
                      <m:t>=</m:t>
                    </m:r>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1</m:t>
                        </m:r>
                      </m:num>
                      <m:den>
                        <m:r>
                          <a:rPr lang="en-US" sz="1600" i="1">
                            <a:latin typeface="Cambria Math" panose="02040503050406030204" pitchFamily="18" charset="0"/>
                            <a:cs typeface="Times New Roman" panose="02020603050405020304" pitchFamily="18" charset="0"/>
                          </a:rPr>
                          <m:t>𝑟</m:t>
                        </m:r>
                      </m:den>
                    </m:f>
                  </m:oMath>
                </a14:m>
                <a:endParaRPr lang="en-US" sz="1600" dirty="0">
                  <a:effectLst/>
                </a:endParaRPr>
              </a:p>
              <a:p>
                <a:r>
                  <a:rPr lang="en-US" sz="800" dirty="0">
                    <a:effectLst/>
                    <a:latin typeface="Times New Roman" panose="02020603050405020304" pitchFamily="18" charset="0"/>
                  </a:rPr>
                  <a:t> </a:t>
                </a:r>
                <a:endParaRPr lang="en-US" sz="800" dirty="0">
                  <a:effectLst/>
                </a:endParaRPr>
              </a:p>
              <a:p>
                <a14:m>
                  <m:oMath xmlns:m="http://schemas.openxmlformats.org/officeDocument/2006/math">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ea typeface="Calibri" panose="020F0502020204030204" pitchFamily="34" charset="0"/>
                            <a:cs typeface="Times New Roman" panose="02020603050405020304" pitchFamily="18" charset="0"/>
                          </a:rPr>
                          <m:t>Γ</m:t>
                        </m:r>
                      </m:e>
                      <m:sub>
                        <m:r>
                          <a:rPr lang="en-US" sz="1600" i="1">
                            <a:latin typeface="Cambria Math" panose="02040503050406030204" pitchFamily="18" charset="0"/>
                            <a:ea typeface="Calibri" panose="020F0502020204030204" pitchFamily="34" charset="0"/>
                            <a:cs typeface="Times New Roman" panose="02020603050405020304" pitchFamily="18" charset="0"/>
                          </a:rPr>
                          <m:t>𝜃𝜙</m:t>
                        </m:r>
                      </m:sub>
                      <m:sup>
                        <m:r>
                          <a:rPr lang="en-US" sz="1600" i="1">
                            <a:latin typeface="Cambria Math" panose="02040503050406030204" pitchFamily="18" charset="0"/>
                            <a:ea typeface="Calibri" panose="020F0502020204030204" pitchFamily="34" charset="0"/>
                            <a:cs typeface="Times New Roman" panose="02020603050405020304" pitchFamily="18" charset="0"/>
                          </a:rPr>
                          <m:t>𝜙</m:t>
                        </m:r>
                      </m:sup>
                    </m:sSubSup>
                    <m:r>
                      <a:rPr lang="en-US" sz="1600" i="1">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ea typeface="Calibri" panose="020F0502020204030204" pitchFamily="34" charset="0"/>
                            <a:cs typeface="Times New Roman" panose="02020603050405020304" pitchFamily="18" charset="0"/>
                          </a:rPr>
                          <m:t>Γ</m:t>
                        </m:r>
                      </m:e>
                      <m:sub>
                        <m:r>
                          <a:rPr lang="en-US" sz="1600" i="1">
                            <a:latin typeface="Cambria Math" panose="02040503050406030204" pitchFamily="18" charset="0"/>
                            <a:ea typeface="Calibri" panose="020F0502020204030204" pitchFamily="34" charset="0"/>
                            <a:cs typeface="Times New Roman" panose="02020603050405020304" pitchFamily="18" charset="0"/>
                          </a:rPr>
                          <m:t>𝜙𝜃</m:t>
                        </m:r>
                      </m:sub>
                      <m:sup>
                        <m:r>
                          <a:rPr lang="en-US" sz="1600" i="1">
                            <a:latin typeface="Cambria Math" panose="02040503050406030204" pitchFamily="18" charset="0"/>
                            <a:ea typeface="Calibri" panose="020F0502020204030204" pitchFamily="34" charset="0"/>
                            <a:cs typeface="Times New Roman" panose="02020603050405020304" pitchFamily="18" charset="0"/>
                          </a:rPr>
                          <m:t>𝜙</m:t>
                        </m:r>
                      </m:sup>
                    </m:sSubSup>
                    <m:r>
                      <a:rPr lang="en-US" sz="1600" i="1">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ea typeface="Calibri" panose="020F0502020204030204" pitchFamily="34" charset="0"/>
                            <a:cs typeface="Times New Roman" panose="02020603050405020304" pitchFamily="18" charset="0"/>
                          </a:rPr>
                          <m:t>Γ</m:t>
                        </m:r>
                      </m:e>
                      <m:sub>
                        <m:r>
                          <a:rPr lang="en-US" sz="1600" i="1">
                            <a:latin typeface="Cambria Math" panose="02040503050406030204" pitchFamily="18" charset="0"/>
                            <a:ea typeface="Calibri" panose="020F0502020204030204" pitchFamily="34" charset="0"/>
                            <a:cs typeface="Times New Roman" panose="02020603050405020304" pitchFamily="18" charset="0"/>
                          </a:rPr>
                          <m:t>23</m:t>
                        </m:r>
                      </m:sub>
                      <m:sup>
                        <m:r>
                          <a:rPr lang="en-US" sz="1600" i="1">
                            <a:latin typeface="Cambria Math" panose="02040503050406030204" pitchFamily="18" charset="0"/>
                            <a:ea typeface="Calibri" panose="020F0502020204030204" pitchFamily="34" charset="0"/>
                            <a:cs typeface="Times New Roman" panose="02020603050405020304" pitchFamily="18" charset="0"/>
                          </a:rPr>
                          <m:t>3</m:t>
                        </m:r>
                      </m:sup>
                    </m:sSubSup>
                    <m:r>
                      <a:rPr lang="en-US" sz="1600" i="1">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ea typeface="Calibri" panose="020F0502020204030204" pitchFamily="34" charset="0"/>
                            <a:cs typeface="Times New Roman" panose="02020603050405020304" pitchFamily="18" charset="0"/>
                          </a:rPr>
                          <m:t>Γ</m:t>
                        </m:r>
                      </m:e>
                      <m:sub>
                        <m:r>
                          <a:rPr lang="en-US" sz="1600" i="1">
                            <a:latin typeface="Cambria Math" panose="02040503050406030204" pitchFamily="18" charset="0"/>
                            <a:ea typeface="Calibri" panose="020F0502020204030204" pitchFamily="34" charset="0"/>
                            <a:cs typeface="Times New Roman" panose="02020603050405020304" pitchFamily="18" charset="0"/>
                          </a:rPr>
                          <m:t>32</m:t>
                        </m:r>
                      </m:sub>
                      <m:sup>
                        <m:r>
                          <a:rPr lang="en-US" sz="1600" i="1">
                            <a:latin typeface="Cambria Math" panose="02040503050406030204" pitchFamily="18" charset="0"/>
                            <a:ea typeface="Calibri" panose="020F0502020204030204" pitchFamily="34" charset="0"/>
                            <a:cs typeface="Times New Roman" panose="02020603050405020304" pitchFamily="18" charset="0"/>
                          </a:rPr>
                          <m:t>3</m:t>
                        </m:r>
                      </m:sup>
                    </m:sSubSup>
                    <m:r>
                      <a:rPr lang="en-US" sz="1600" i="1">
                        <a:latin typeface="Cambria Math" panose="02040503050406030204" pitchFamily="18" charset="0"/>
                        <a:ea typeface="Calibri" panose="020F0502020204030204" pitchFamily="34" charset="0"/>
                        <a:cs typeface="Times New Roman" panose="02020603050405020304" pitchFamily="18" charset="0"/>
                      </a:rPr>
                      <m:t>=</m:t>
                    </m:r>
                    <m:func>
                      <m:funcPr>
                        <m:ctrlPr>
                          <a:rPr lang="en-US" sz="1600" i="1">
                            <a:latin typeface="Cambria Math" panose="02040503050406030204" pitchFamily="18" charset="0"/>
                            <a:cs typeface="Times New Roman" panose="02020603050405020304" pitchFamily="18" charset="0"/>
                          </a:rPr>
                        </m:ctrlPr>
                      </m:funcPr>
                      <m:fName>
                        <m:r>
                          <m:rPr>
                            <m:sty m:val="p"/>
                          </m:rPr>
                          <a:rPr lang="en-US" sz="1600">
                            <a:latin typeface="Cambria Math" panose="02040503050406030204" pitchFamily="18" charset="0"/>
                            <a:ea typeface="Calibri" panose="020F0502020204030204" pitchFamily="34" charset="0"/>
                            <a:cs typeface="Times New Roman" panose="02020603050405020304" pitchFamily="18" charset="0"/>
                          </a:rPr>
                          <m:t>cot</m:t>
                        </m:r>
                      </m:fName>
                      <m:e>
                        <m:r>
                          <a:rPr lang="en-US" sz="1600" i="1">
                            <a:latin typeface="Cambria Math" panose="02040503050406030204" pitchFamily="18" charset="0"/>
                            <a:ea typeface="Calibri" panose="020F0502020204030204" pitchFamily="34" charset="0"/>
                            <a:cs typeface="Times New Roman" panose="02020603050405020304" pitchFamily="18" charset="0"/>
                          </a:rPr>
                          <m:t>𝜃</m:t>
                        </m:r>
                      </m:e>
                    </m:func>
                  </m:oMath>
                </a14:m>
                <a:r>
                  <a:rPr lang="en-US" sz="1600" dirty="0" smtClean="0"/>
                  <a:t>		               </a:t>
                </a:r>
                <a14:m>
                  <m:oMath xmlns:m="http://schemas.openxmlformats.org/officeDocument/2006/math">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ea typeface="Calibri" panose="020F0502020204030204" pitchFamily="34" charset="0"/>
                            <a:cs typeface="Times New Roman" panose="02020603050405020304" pitchFamily="18" charset="0"/>
                          </a:rPr>
                          <m:t>Γ</m:t>
                        </m:r>
                      </m:e>
                      <m:sub>
                        <m:r>
                          <a:rPr lang="en-US" sz="1600" i="1">
                            <a:latin typeface="Cambria Math" panose="02040503050406030204" pitchFamily="18" charset="0"/>
                            <a:ea typeface="Calibri" panose="020F0502020204030204" pitchFamily="34" charset="0"/>
                            <a:cs typeface="Times New Roman" panose="02020603050405020304" pitchFamily="18" charset="0"/>
                          </a:rPr>
                          <m:t>𝜃𝜙</m:t>
                        </m:r>
                      </m:sub>
                      <m:sup>
                        <m:r>
                          <a:rPr lang="en-US" sz="1600" i="1">
                            <a:latin typeface="Cambria Math" panose="02040503050406030204" pitchFamily="18" charset="0"/>
                            <a:ea typeface="Calibri" panose="020F0502020204030204" pitchFamily="34" charset="0"/>
                            <a:cs typeface="Times New Roman" panose="02020603050405020304" pitchFamily="18" charset="0"/>
                          </a:rPr>
                          <m:t>𝜙</m:t>
                        </m:r>
                      </m:sup>
                    </m:sSubSup>
                    <m:r>
                      <a:rPr lang="en-US" sz="1600" i="1">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ea typeface="Calibri" panose="020F0502020204030204" pitchFamily="34" charset="0"/>
                            <a:cs typeface="Times New Roman" panose="02020603050405020304" pitchFamily="18" charset="0"/>
                          </a:rPr>
                          <m:t>Γ</m:t>
                        </m:r>
                      </m:e>
                      <m:sub>
                        <m:r>
                          <a:rPr lang="en-US" sz="1600" i="1">
                            <a:latin typeface="Cambria Math" panose="02040503050406030204" pitchFamily="18" charset="0"/>
                            <a:ea typeface="Calibri" panose="020F0502020204030204" pitchFamily="34" charset="0"/>
                            <a:cs typeface="Times New Roman" panose="02020603050405020304" pitchFamily="18" charset="0"/>
                          </a:rPr>
                          <m:t>𝜙𝜃</m:t>
                        </m:r>
                      </m:sub>
                      <m:sup>
                        <m:r>
                          <a:rPr lang="en-US" sz="1600" i="1">
                            <a:latin typeface="Cambria Math" panose="02040503050406030204" pitchFamily="18" charset="0"/>
                            <a:ea typeface="Calibri" panose="020F0502020204030204" pitchFamily="34" charset="0"/>
                            <a:cs typeface="Times New Roman" panose="02020603050405020304" pitchFamily="18" charset="0"/>
                          </a:rPr>
                          <m:t>𝜙</m:t>
                        </m:r>
                      </m:sup>
                    </m:sSubSup>
                    <m:r>
                      <a:rPr lang="en-US" sz="1600" i="1">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ea typeface="Calibri" panose="020F0502020204030204" pitchFamily="34" charset="0"/>
                            <a:cs typeface="Times New Roman" panose="02020603050405020304" pitchFamily="18" charset="0"/>
                          </a:rPr>
                          <m:t>Γ</m:t>
                        </m:r>
                      </m:e>
                      <m:sub>
                        <m:r>
                          <a:rPr lang="en-US" sz="1600" i="1">
                            <a:latin typeface="Cambria Math" panose="02040503050406030204" pitchFamily="18" charset="0"/>
                            <a:ea typeface="Calibri" panose="020F0502020204030204" pitchFamily="34" charset="0"/>
                            <a:cs typeface="Times New Roman" panose="02020603050405020304" pitchFamily="18" charset="0"/>
                          </a:rPr>
                          <m:t>23</m:t>
                        </m:r>
                      </m:sub>
                      <m:sup>
                        <m:r>
                          <a:rPr lang="en-US" sz="1600" i="1">
                            <a:latin typeface="Cambria Math" panose="02040503050406030204" pitchFamily="18" charset="0"/>
                            <a:ea typeface="Calibri" panose="020F0502020204030204" pitchFamily="34" charset="0"/>
                            <a:cs typeface="Times New Roman" panose="02020603050405020304" pitchFamily="18" charset="0"/>
                          </a:rPr>
                          <m:t>3</m:t>
                        </m:r>
                      </m:sup>
                    </m:sSubSup>
                    <m:r>
                      <a:rPr lang="en-US" sz="1600" i="1">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600" i="1">
                            <a:latin typeface="Cambria Math" panose="02040503050406030204" pitchFamily="18" charset="0"/>
                            <a:cs typeface="Times New Roman" panose="02020603050405020304" pitchFamily="18" charset="0"/>
                          </a:rPr>
                        </m:ctrlPr>
                      </m:sSubSupPr>
                      <m:e>
                        <m:r>
                          <m:rPr>
                            <m:sty m:val="p"/>
                          </m:rPr>
                          <a:rPr lang="en-US" sz="1600">
                            <a:latin typeface="Cambria Math" panose="02040503050406030204" pitchFamily="18" charset="0"/>
                            <a:ea typeface="Calibri" panose="020F0502020204030204" pitchFamily="34" charset="0"/>
                            <a:cs typeface="Times New Roman" panose="02020603050405020304" pitchFamily="18" charset="0"/>
                          </a:rPr>
                          <m:t>Γ</m:t>
                        </m:r>
                      </m:e>
                      <m:sub>
                        <m:r>
                          <a:rPr lang="en-US" sz="1600" i="1">
                            <a:latin typeface="Cambria Math" panose="02040503050406030204" pitchFamily="18" charset="0"/>
                            <a:ea typeface="Calibri" panose="020F0502020204030204" pitchFamily="34" charset="0"/>
                            <a:cs typeface="Times New Roman" panose="02020603050405020304" pitchFamily="18" charset="0"/>
                          </a:rPr>
                          <m:t>32</m:t>
                        </m:r>
                      </m:sub>
                      <m:sup>
                        <m:r>
                          <a:rPr lang="en-US" sz="1600" i="1">
                            <a:latin typeface="Cambria Math" panose="02040503050406030204" pitchFamily="18" charset="0"/>
                            <a:ea typeface="Calibri" panose="020F0502020204030204" pitchFamily="34" charset="0"/>
                            <a:cs typeface="Times New Roman" panose="02020603050405020304" pitchFamily="18" charset="0"/>
                          </a:rPr>
                          <m:t>3</m:t>
                        </m:r>
                      </m:sup>
                    </m:sSubSup>
                    <m:r>
                      <a:rPr lang="en-US" sz="1600" i="1">
                        <a:latin typeface="Cambria Math" panose="02040503050406030204" pitchFamily="18" charset="0"/>
                        <a:ea typeface="Calibri" panose="020F0502020204030204" pitchFamily="34" charset="0"/>
                        <a:cs typeface="Times New Roman" panose="02020603050405020304" pitchFamily="18" charset="0"/>
                      </a:rPr>
                      <m:t>=</m:t>
                    </m:r>
                    <m:func>
                      <m:funcPr>
                        <m:ctrlPr>
                          <a:rPr lang="en-US" sz="1600" i="1">
                            <a:latin typeface="Cambria Math" panose="02040503050406030204" pitchFamily="18" charset="0"/>
                            <a:cs typeface="Times New Roman" panose="02020603050405020304" pitchFamily="18" charset="0"/>
                          </a:rPr>
                        </m:ctrlPr>
                      </m:funcPr>
                      <m:fName>
                        <m:r>
                          <m:rPr>
                            <m:sty m:val="p"/>
                          </m:rPr>
                          <a:rPr lang="en-US" sz="1600">
                            <a:latin typeface="Cambria Math" panose="02040503050406030204" pitchFamily="18" charset="0"/>
                            <a:ea typeface="Calibri" panose="020F0502020204030204" pitchFamily="34" charset="0"/>
                            <a:cs typeface="Times New Roman" panose="02020603050405020304" pitchFamily="18" charset="0"/>
                          </a:rPr>
                          <m:t>cot</m:t>
                        </m:r>
                      </m:fName>
                      <m:e>
                        <m:r>
                          <a:rPr lang="en-US" sz="1600" i="1">
                            <a:latin typeface="Cambria Math" panose="02040503050406030204" pitchFamily="18" charset="0"/>
                            <a:ea typeface="Calibri" panose="020F0502020204030204" pitchFamily="34" charset="0"/>
                            <a:cs typeface="Times New Roman" panose="02020603050405020304" pitchFamily="18" charset="0"/>
                          </a:rPr>
                          <m:t>𝜃</m:t>
                        </m:r>
                      </m:e>
                    </m:func>
                  </m:oMath>
                </a14:m>
                <a:endParaRPr lang="en-US" sz="1600" dirty="0" smtClean="0"/>
              </a:p>
              <a:p>
                <a:endParaRPr lang="en-US" sz="800" dirty="0"/>
              </a:p>
              <a:p>
                <a:pPr algn="ctr"/>
                <a14:m>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𝑥</m:t>
                        </m:r>
                      </m:e>
                      <m:sup>
                        <m:r>
                          <a:rPr lang="en-US" sz="1600" b="0" i="1" smtClean="0">
                            <a:latin typeface="Cambria Math" panose="02040503050406030204" pitchFamily="18" charset="0"/>
                          </a:rPr>
                          <m:t>0</m:t>
                        </m:r>
                      </m:sup>
                    </m:sSup>
                    <m:r>
                      <a:rPr lang="en-US" sz="1600" b="0" i="1" smtClean="0">
                        <a:latin typeface="Cambria Math" panose="02040503050406030204" pitchFamily="18" charset="0"/>
                      </a:rPr>
                      <m:t>=</m:t>
                    </m:r>
                    <m:r>
                      <a:rPr lang="en-US" sz="1600" b="0" i="1" smtClean="0">
                        <a:latin typeface="Cambria Math" panose="02040503050406030204" pitchFamily="18" charset="0"/>
                      </a:rPr>
                      <m:t>𝑡</m:t>
                    </m:r>
                  </m:oMath>
                </a14:m>
                <a:r>
                  <a:rPr lang="en-US" sz="1600" dirty="0" smtClean="0"/>
                  <a:t>, </a:t>
                </a:r>
                <a14:m>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𝑥</m:t>
                        </m:r>
                      </m:e>
                      <m:sup>
                        <m:r>
                          <a:rPr lang="en-US" sz="1600" b="0" i="1" smtClean="0">
                            <a:latin typeface="Cambria Math" panose="02040503050406030204" pitchFamily="18" charset="0"/>
                          </a:rPr>
                          <m:t>1</m:t>
                        </m:r>
                      </m:sup>
                    </m:sSup>
                    <m:r>
                      <a:rPr lang="en-US" sz="1600" b="0" i="1" smtClean="0">
                        <a:latin typeface="Cambria Math" panose="02040503050406030204" pitchFamily="18" charset="0"/>
                      </a:rPr>
                      <m:t>=</m:t>
                    </m:r>
                    <m:r>
                      <a:rPr lang="en-US" sz="1600" b="0" i="1" smtClean="0">
                        <a:latin typeface="Cambria Math" panose="02040503050406030204" pitchFamily="18" charset="0"/>
                      </a:rPr>
                      <m:t>𝑟</m:t>
                    </m:r>
                  </m:oMath>
                </a14:m>
                <a:r>
                  <a:rPr lang="en-US" sz="1600" dirty="0" smtClean="0"/>
                  <a:t>, </a:t>
                </a:r>
                <a14:m>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𝑥</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𝜃</m:t>
                    </m:r>
                  </m:oMath>
                </a14:m>
                <a:r>
                  <a:rPr lang="en-US" sz="1600" dirty="0" smtClean="0"/>
                  <a:t>, and </a:t>
                </a:r>
                <a14:m>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𝑥</m:t>
                        </m:r>
                      </m:e>
                      <m:sup>
                        <m:r>
                          <a:rPr lang="en-US" sz="1600" b="0" i="1" smtClean="0">
                            <a:latin typeface="Cambria Math" panose="02040503050406030204" pitchFamily="18" charset="0"/>
                          </a:rPr>
                          <m:t>3</m:t>
                        </m:r>
                      </m:sup>
                    </m:sSup>
                    <m:r>
                      <a:rPr lang="en-US" sz="1600" b="0" i="1" smtClean="0">
                        <a:latin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𝜙</m:t>
                    </m:r>
                  </m:oMath>
                </a14:m>
                <a:endParaRPr lang="en-US" sz="1600" dirty="0"/>
              </a:p>
            </p:txBody>
          </p:sp>
        </mc:Choice>
        <mc:Fallback xmlns="">
          <p:sp>
            <p:nvSpPr>
              <p:cNvPr id="2" name="Rectangle 1"/>
              <p:cNvSpPr>
                <a:spLocks noRot="1" noChangeAspect="1" noMove="1" noResize="1" noEditPoints="1" noAdjustHandles="1" noChangeArrowheads="1" noChangeShapeType="1" noTextEdit="1"/>
              </p:cNvSpPr>
              <p:nvPr/>
            </p:nvSpPr>
            <p:spPr>
              <a:xfrm>
                <a:off x="442239" y="119323"/>
                <a:ext cx="11394040" cy="6443110"/>
              </a:xfrm>
              <a:prstGeom prst="rect">
                <a:avLst/>
              </a:prstGeom>
              <a:blipFill>
                <a:blip r:embed="rId2"/>
                <a:stretch>
                  <a:fillRect l="-321" t="-5014"/>
                </a:stretch>
              </a:blipFill>
            </p:spPr>
            <p:txBody>
              <a:bodyPr/>
              <a:lstStyle/>
              <a:p>
                <a:r>
                  <a:rPr lang="en-US">
                    <a:noFill/>
                  </a:rPr>
                  <a:t> </a:t>
                </a:r>
              </a:p>
            </p:txBody>
          </p:sp>
        </mc:Fallback>
      </mc:AlternateContent>
    </p:spTree>
    <p:extLst>
      <p:ext uri="{BB962C8B-B14F-4D97-AF65-F5344CB8AC3E}">
        <p14:creationId xmlns:p14="http://schemas.microsoft.com/office/powerpoint/2010/main" val="40074301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126124" y="365760"/>
                <a:ext cx="11908221" cy="6263831"/>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The Riemann Curvature Tensor</a:t>
                </a: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Using </a:t>
                </a:r>
                <a:r>
                  <a:rPr lang="en-US" dirty="0" err="1" smtClean="0">
                    <a:latin typeface="Times New Roman" panose="02020603050405020304" pitchFamily="18" charset="0"/>
                    <a:cs typeface="Times New Roman" panose="02020603050405020304" pitchFamily="18" charset="0"/>
                  </a:rPr>
                  <a:t>Christoffel</a:t>
                </a:r>
                <a:r>
                  <a:rPr lang="en-US" dirty="0" smtClean="0">
                    <a:latin typeface="Times New Roman" panose="02020603050405020304" pitchFamily="18" charset="0"/>
                    <a:cs typeface="Times New Roman" panose="02020603050405020304" pitchFamily="18" charset="0"/>
                  </a:rPr>
                  <a:t> symbols of the first-kind, the Riemann curvature tensor component is in the parentheses of the following.</a:t>
                </a: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ℛ</m:t>
                          </m:r>
                        </m:e>
                        <m:sub>
                          <m:r>
                            <a:rPr lang="en-US" i="1">
                              <a:latin typeface="Cambria Math" panose="02040503050406030204" pitchFamily="18" charset="0"/>
                            </a:rPr>
                            <m:t>𝑘𝑚𝑗𝑖</m:t>
                          </m:r>
                        </m:sub>
                      </m:sSub>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𝐤</m:t>
                          </m:r>
                        </m:sup>
                      </m:sSup>
                      <m:r>
                        <a:rPr lang="en-US" i="1">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𝑚𝑖</m:t>
                                  </m:r>
                                </m:sub>
                              </m:sSub>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𝑗</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𝑚𝑗</m:t>
                                  </m:r>
                                </m:sub>
                              </m:sSub>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𝑖</m:t>
                                  </m:r>
                                </m:sup>
                              </m:sSup>
                            </m:den>
                          </m:f>
                          <m:r>
                            <a:rPr lang="en-US" i="1">
                              <a:latin typeface="Cambria Math" panose="02040503050406030204" pitchFamily="18" charset="0"/>
                            </a:rPr>
                            <m:t>+</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𝑛</m:t>
                              </m:r>
                              <m:r>
                                <a:rPr lang="en-US" i="1">
                                  <a:latin typeface="Cambria Math" panose="02040503050406030204" pitchFamily="18" charset="0"/>
                                </a:rPr>
                                <m:t>=0</m:t>
                              </m:r>
                            </m:sub>
                            <m:sup>
                              <m:r>
                                <a:rPr lang="en-US" i="1">
                                  <a:latin typeface="Cambria Math" panose="02040503050406030204" pitchFamily="18" charset="0"/>
                                </a:rPr>
                                <m:t>3</m:t>
                              </m:r>
                            </m:sup>
                            <m:e>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rPr>
                                    <m:t>𝑛</m:t>
                                  </m:r>
                                  <m:r>
                                    <a:rPr lang="en-US" i="1">
                                      <a:latin typeface="Cambria Math" panose="02040503050406030204" pitchFamily="18" charset="0"/>
                                    </a:rPr>
                                    <m:t>,</m:t>
                                  </m:r>
                                  <m:r>
                                    <a:rPr lang="en-US" i="1">
                                      <a:latin typeface="Cambria Math" panose="02040503050406030204" pitchFamily="18" charset="0"/>
                                    </a:rPr>
                                    <m:t>𝑚𝑗</m:t>
                                  </m:r>
                                </m:sub>
                              </m:sSub>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𝑘𝑖</m:t>
                                  </m:r>
                                </m:sub>
                                <m:sup>
                                  <m:r>
                                    <a:rPr lang="en-US" i="1">
                                      <a:latin typeface="Cambria Math" panose="02040503050406030204" pitchFamily="18" charset="0"/>
                                    </a:rPr>
                                    <m:t>𝑛</m:t>
                                  </m:r>
                                </m:sup>
                              </m:sSubSup>
                            </m:e>
                          </m:nary>
                          <m:r>
                            <a:rPr lang="en-US" i="1">
                              <a:latin typeface="Cambria Math" panose="02040503050406030204" pitchFamily="18" charset="0"/>
                            </a:rPr>
                            <m:t>−</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𝑛</m:t>
                              </m:r>
                              <m:r>
                                <a:rPr lang="en-US" i="1">
                                  <a:latin typeface="Cambria Math" panose="02040503050406030204" pitchFamily="18" charset="0"/>
                                </a:rPr>
                                <m:t>=0</m:t>
                              </m:r>
                            </m:sub>
                            <m:sup>
                              <m:r>
                                <a:rPr lang="en-US" i="1">
                                  <a:latin typeface="Cambria Math" panose="02040503050406030204" pitchFamily="18" charset="0"/>
                                </a:rPr>
                                <m:t>3</m:t>
                              </m:r>
                            </m:sup>
                            <m:e>
                              <m:sSub>
                                <m:sSubPr>
                                  <m:ctrlPr>
                                    <a:rPr lang="en-US" i="1">
                                      <a:latin typeface="Cambria Math" panose="02040503050406030204" pitchFamily="18" charset="0"/>
                                    </a:rPr>
                                  </m:ctrlPr>
                                </m:sSubPr>
                                <m:e>
                                  <m:r>
                                    <m:rPr>
                                      <m:sty m:val="p"/>
                                    </m:rPr>
                                    <a:rPr lang="en-US">
                                      <a:latin typeface="Cambria Math" panose="02040503050406030204" pitchFamily="18" charset="0"/>
                                    </a:rPr>
                                    <m:t>Γ</m:t>
                                  </m:r>
                                </m:e>
                                <m:sub>
                                  <m:r>
                                    <a:rPr lang="en-US" i="1">
                                      <a:latin typeface="Cambria Math" panose="02040503050406030204" pitchFamily="18" charset="0"/>
                                    </a:rPr>
                                    <m:t>𝑛</m:t>
                                  </m:r>
                                  <m:r>
                                    <a:rPr lang="en-US" i="1">
                                      <a:latin typeface="Cambria Math" panose="02040503050406030204" pitchFamily="18" charset="0"/>
                                    </a:rPr>
                                    <m:t>,</m:t>
                                  </m:r>
                                  <m:r>
                                    <a:rPr lang="en-US" i="1">
                                      <a:latin typeface="Cambria Math" panose="02040503050406030204" pitchFamily="18" charset="0"/>
                                    </a:rPr>
                                    <m:t>𝑚𝑖</m:t>
                                  </m:r>
                                </m:sub>
                              </m:sSub>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𝑘𝑗</m:t>
                                  </m:r>
                                </m:sub>
                                <m:sup>
                                  <m:r>
                                    <a:rPr lang="en-US" i="1">
                                      <a:latin typeface="Cambria Math" panose="02040503050406030204" pitchFamily="18" charset="0"/>
                                    </a:rPr>
                                    <m:t>𝑛</m:t>
                                  </m:r>
                                </m:sup>
                              </m:sSubSup>
                            </m:e>
                          </m:nary>
                        </m:e>
                      </m:d>
                      <m:sSup>
                        <m:sSupPr>
                          <m:ctrlPr>
                            <a:rPr lang="en-US" i="1">
                              <a:latin typeface="Cambria Math" panose="02040503050406030204" pitchFamily="18" charset="0"/>
                            </a:rPr>
                          </m:ctrlPr>
                        </m:sSupPr>
                        <m:e>
                          <m:r>
                            <a:rPr lang="en-US" b="1" i="1">
                              <a:latin typeface="Cambria Math" panose="02040503050406030204" pitchFamily="18" charset="0"/>
                            </a:rPr>
                            <m:t>𝐫</m:t>
                          </m:r>
                        </m:e>
                        <m:sup>
                          <m:r>
                            <a:rPr lang="en-US" b="1" i="1">
                              <a:latin typeface="Cambria Math" panose="02040503050406030204" pitchFamily="18" charset="0"/>
                            </a:rPr>
                            <m:t>𝐤</m:t>
                          </m:r>
                        </m:sup>
                      </m:sSup>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Using </a:t>
                </a:r>
                <a:r>
                  <a:rPr lang="en-US" dirty="0" err="1" smtClean="0">
                    <a:latin typeface="Times New Roman" panose="02020603050405020304" pitchFamily="18" charset="0"/>
                    <a:cs typeface="Times New Roman" panose="02020603050405020304" pitchFamily="18" charset="0"/>
                  </a:rPr>
                  <a:t>Christoffel</a:t>
                </a:r>
                <a:r>
                  <a:rPr lang="en-US" dirty="0" smtClean="0">
                    <a:latin typeface="Times New Roman" panose="02020603050405020304" pitchFamily="18" charset="0"/>
                    <a:cs typeface="Times New Roman" panose="02020603050405020304" pitchFamily="18" charset="0"/>
                  </a:rPr>
                  <a:t> symbols of the second-kind, </a:t>
                </a:r>
                <a:r>
                  <a:rPr lang="en-US" dirty="0">
                    <a:latin typeface="Times New Roman" panose="02020603050405020304" pitchFamily="18" charset="0"/>
                    <a:cs typeface="Times New Roman" panose="02020603050405020304" pitchFamily="18" charset="0"/>
                  </a:rPr>
                  <a:t>the Riemann curvature tensor component is in </a:t>
                </a:r>
                <a:r>
                  <a:rPr lang="en-US" dirty="0" smtClean="0">
                    <a:latin typeface="Times New Roman" panose="02020603050405020304" pitchFamily="18" charset="0"/>
                    <a:cs typeface="Times New Roman" panose="02020603050405020304" pitchFamily="18" charset="0"/>
                  </a:rPr>
                  <a:t>the parentheses of the following:</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𝑚𝑗𝑖</m:t>
                          </m:r>
                        </m:sub>
                        <m:sup>
                          <m:r>
                            <a:rPr lang="en-US" i="1">
                              <a:latin typeface="Cambria Math" panose="02040503050406030204" pitchFamily="18" charset="0"/>
                            </a:rPr>
                            <m:t>𝑘</m:t>
                          </m:r>
                        </m:sup>
                      </m:sSubSup>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𝐤</m:t>
                          </m:r>
                        </m:sub>
                      </m:sSub>
                      <m:r>
                        <a:rPr lang="en-US" i="1">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𝑚𝑖</m:t>
                                  </m:r>
                                </m:sub>
                                <m:sup>
                                  <m:r>
                                    <a:rPr lang="en-US" i="1">
                                      <a:latin typeface="Cambria Math" panose="02040503050406030204" pitchFamily="18" charset="0"/>
                                    </a:rPr>
                                    <m:t>𝑘</m:t>
                                  </m:r>
                                </m:sup>
                              </m:sSub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𝑗</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𝑚𝑗</m:t>
                                  </m:r>
                                </m:sub>
                                <m:sup>
                                  <m:r>
                                    <a:rPr lang="en-US" i="1">
                                      <a:latin typeface="Cambria Math" panose="02040503050406030204" pitchFamily="18" charset="0"/>
                                    </a:rPr>
                                    <m:t>𝑘</m:t>
                                  </m:r>
                                </m:sup>
                              </m:sSub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𝑖</m:t>
                                  </m:r>
                                </m:sup>
                              </m:sSup>
                            </m:den>
                          </m:f>
                          <m:r>
                            <a:rPr lang="en-US" i="1">
                              <a:latin typeface="Cambria Math" panose="02040503050406030204" pitchFamily="18" charset="0"/>
                            </a:rPr>
                            <m:t>+</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𝑛</m:t>
                              </m:r>
                              <m:r>
                                <a:rPr lang="en-US" i="1">
                                  <a:latin typeface="Cambria Math" panose="02040503050406030204" pitchFamily="18" charset="0"/>
                                </a:rPr>
                                <m:t>=0</m:t>
                              </m:r>
                            </m:sub>
                            <m:sup>
                              <m:r>
                                <a:rPr lang="en-US">
                                  <a:latin typeface="Cambria Math" panose="02040503050406030204" pitchFamily="18" charset="0"/>
                                </a:rPr>
                                <m:t>3</m:t>
                              </m:r>
                            </m:sup>
                            <m:e>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𝑛𝑗</m:t>
                                  </m:r>
                                </m:sub>
                                <m:sup>
                                  <m:r>
                                    <a:rPr lang="en-US" i="1">
                                      <a:latin typeface="Cambria Math" panose="02040503050406030204" pitchFamily="18" charset="0"/>
                                    </a:rPr>
                                    <m:t>𝑘</m:t>
                                  </m:r>
                                </m:sup>
                              </m:sSubSup>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𝑚𝑖</m:t>
                                  </m:r>
                                </m:sub>
                                <m:sup>
                                  <m:r>
                                    <a:rPr lang="en-US" i="1">
                                      <a:latin typeface="Cambria Math" panose="02040503050406030204" pitchFamily="18" charset="0"/>
                                    </a:rPr>
                                    <m:t>𝑛</m:t>
                                  </m:r>
                                </m:sup>
                              </m:sSubSup>
                            </m:e>
                          </m:nary>
                          <m:r>
                            <a:rPr lang="en-US" i="1">
                              <a:latin typeface="Cambria Math" panose="02040503050406030204" pitchFamily="18" charset="0"/>
                            </a:rPr>
                            <m:t>−</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𝑛</m:t>
                              </m:r>
                              <m:r>
                                <a:rPr lang="en-US" i="1">
                                  <a:latin typeface="Cambria Math" panose="02040503050406030204" pitchFamily="18" charset="0"/>
                                </a:rPr>
                                <m:t>=0</m:t>
                              </m:r>
                            </m:sub>
                            <m:sup>
                              <m:r>
                                <a:rPr lang="en-US">
                                  <a:latin typeface="Cambria Math" panose="02040503050406030204" pitchFamily="18" charset="0"/>
                                </a:rPr>
                                <m:t>3</m:t>
                              </m:r>
                            </m:sup>
                            <m:e>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𝑛𝑖</m:t>
                                  </m:r>
                                </m:sub>
                                <m:sup>
                                  <m:r>
                                    <a:rPr lang="en-US" i="1">
                                      <a:latin typeface="Cambria Math" panose="02040503050406030204" pitchFamily="18" charset="0"/>
                                    </a:rPr>
                                    <m:t>𝑘</m:t>
                                  </m:r>
                                </m:sup>
                              </m:sSubSup>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𝑚𝑗</m:t>
                                  </m:r>
                                </m:sub>
                                <m:sup>
                                  <m:r>
                                    <a:rPr lang="en-US" i="1">
                                      <a:latin typeface="Cambria Math" panose="02040503050406030204" pitchFamily="18" charset="0"/>
                                    </a:rPr>
                                    <m:t>𝑛</m:t>
                                  </m:r>
                                </m:sup>
                              </m:sSubSup>
                            </m:e>
                          </m:nary>
                        </m:e>
                      </m:d>
                      <m:sSub>
                        <m:sSubPr>
                          <m:ctrlPr>
                            <a:rPr lang="en-US"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𝐤</m:t>
                          </m:r>
                        </m:sub>
                      </m:sSub>
                    </m:oMath>
                  </m:oMathPara>
                </a14:m>
                <a:endParaRPr lang="en-US" sz="8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 flat </a:t>
                </a:r>
                <a:r>
                  <a:rPr lang="en-US" dirty="0" err="1" smtClean="0">
                    <a:latin typeface="Times New Roman" panose="02020603050405020304" pitchFamily="18" charset="0"/>
                    <a:cs typeface="Times New Roman" panose="02020603050405020304" pitchFamily="18" charset="0"/>
                  </a:rPr>
                  <a:t>Minkowski</a:t>
                </a:r>
                <a:r>
                  <a:rPr lang="en-US" dirty="0" smtClean="0">
                    <a:latin typeface="Times New Roman" panose="02020603050405020304" pitchFamily="18" charset="0"/>
                    <a:cs typeface="Times New Roman" panose="02020603050405020304" pitchFamily="18" charset="0"/>
                  </a:rPr>
                  <a:t> space, all 4×4×4×4 = 256 components are zero, but not in curved and stretched flat </a:t>
                </a:r>
                <a:r>
                  <a:rPr lang="en-US" dirty="0" err="1" smtClean="0">
                    <a:latin typeface="Times New Roman" panose="02020603050405020304" pitchFamily="18" charset="0"/>
                    <a:cs typeface="Times New Roman" panose="02020603050405020304" pitchFamily="18" charset="0"/>
                  </a:rPr>
                  <a:t>Minkowski</a:t>
                </a:r>
                <a:r>
                  <a:rPr lang="en-US" dirty="0" smtClean="0">
                    <a:latin typeface="Times New Roman" panose="02020603050405020304" pitchFamily="18" charset="0"/>
                    <a:cs typeface="Times New Roman" panose="02020603050405020304" pitchFamily="18" charset="0"/>
                  </a:rPr>
                  <a:t> space.  Riemann curvature tensors derived using the following double derivatives of a tensor, which equals zero in flat space but not in curved space and not in stretched space also.</a:t>
                </a:r>
              </a:p>
              <a:p>
                <a:endParaRPr lang="en-US" sz="800" dirty="0">
                  <a:latin typeface="Times New Roman" panose="02020603050405020304" pitchFamily="18" charset="0"/>
                  <a:cs typeface="Times New Roman" panose="02020603050405020304" pitchFamily="18" charset="0"/>
                </a:endParaRPr>
              </a:p>
              <a:p>
                <a:pPr algn="ct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𝑟</m:t>
                        </m:r>
                      </m:sub>
                    </m:sSub>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𝜃</m:t>
                        </m:r>
                      </m:sub>
                    </m:sSub>
                    <m:r>
                      <a:rPr lang="en-US" b="1" i="1">
                        <a:latin typeface="Cambria Math" panose="02040503050406030204" pitchFamily="18" charset="0"/>
                      </a:rPr>
                      <m:t>𝐑</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𝜙</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𝜃</m:t>
                        </m:r>
                      </m:sub>
                    </m:sSub>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𝑟</m:t>
                        </m:r>
                      </m:sub>
                    </m:sSub>
                    <m:r>
                      <a:rPr lang="en-US" b="1" i="1">
                        <a:latin typeface="Cambria Math" panose="02040503050406030204" pitchFamily="18" charset="0"/>
                      </a:rPr>
                      <m:t>𝐑</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𝜙</m:t>
                        </m:r>
                      </m:e>
                    </m:d>
                    <m:r>
                      <a:rPr lang="en-US" b="0" i="1" smtClean="0">
                        <a:latin typeface="Cambria Math" panose="02040503050406030204" pitchFamily="18" charset="0"/>
                      </a:rPr>
                      <m:t>=0 </m:t>
                    </m:r>
                    <m:r>
                      <m:rPr>
                        <m:sty m:val="p"/>
                      </m:rPr>
                      <a:rPr lang="en-US" b="0" i="0" smtClean="0">
                        <a:latin typeface="Cambria Math" panose="02040503050406030204" pitchFamily="18" charset="0"/>
                      </a:rPr>
                      <m:t>in</m:t>
                    </m:r>
                    <m:r>
                      <a:rPr lang="en-US" b="0" i="0" smtClean="0">
                        <a:latin typeface="Cambria Math" panose="02040503050406030204" pitchFamily="18" charset="0"/>
                      </a:rPr>
                      <m:t> </m:t>
                    </m:r>
                    <m:r>
                      <m:rPr>
                        <m:sty m:val="p"/>
                      </m:rPr>
                      <a:rPr lang="en-US" b="0" i="0" smtClean="0">
                        <a:latin typeface="Cambria Math" panose="02040503050406030204" pitchFamily="18" charset="0"/>
                      </a:rPr>
                      <m:t>flat</m:t>
                    </m:r>
                    <m:r>
                      <a:rPr lang="en-US" b="0" i="0" smtClean="0">
                        <a:latin typeface="Cambria Math" panose="02040503050406030204" pitchFamily="18" charset="0"/>
                      </a:rPr>
                      <m:t> </m:t>
                    </m:r>
                    <m:r>
                      <m:rPr>
                        <m:sty m:val="p"/>
                      </m:rPr>
                      <a:rPr lang="en-US" b="0" i="0" smtClean="0">
                        <a:latin typeface="Cambria Math" panose="02040503050406030204" pitchFamily="18" charset="0"/>
                      </a:rPr>
                      <m:t>unstreteched</m:t>
                    </m:r>
                    <m:r>
                      <a:rPr lang="en-US" b="0" i="0" smtClean="0">
                        <a:latin typeface="Cambria Math" panose="02040503050406030204" pitchFamily="18" charset="0"/>
                      </a:rPr>
                      <m:t> </m:t>
                    </m:r>
                    <m:r>
                      <m:rPr>
                        <m:sty m:val="p"/>
                      </m:rPr>
                      <a:rPr lang="en-US" b="0" i="0" smtClean="0">
                        <a:latin typeface="Cambria Math" panose="02040503050406030204" pitchFamily="18" charset="0"/>
                      </a:rPr>
                      <m:t>space</m:t>
                    </m:r>
                  </m:oMath>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Where one takes the derivative as follows:</a:t>
                </a:r>
              </a:p>
              <a:p>
                <a:endParaRPr lang="en-US" sz="800" dirty="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𝑟</m:t>
                          </m:r>
                        </m:sub>
                      </m:sSub>
                      <m:r>
                        <a:rPr lang="en-US" b="1" i="1">
                          <a:latin typeface="Cambria Math" panose="02040503050406030204" pitchFamily="18" charset="0"/>
                        </a:rPr>
                        <m:t>𝐑</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𝜙</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num>
                        <m:den>
                          <m:r>
                            <a:rPr lang="en-US" i="1">
                              <a:latin typeface="Cambria Math" panose="02040503050406030204" pitchFamily="18" charset="0"/>
                            </a:rPr>
                            <m:t>𝜕</m:t>
                          </m:r>
                          <m:r>
                            <a:rPr lang="en-US" i="1">
                              <a:latin typeface="Cambria Math" panose="02040503050406030204" pitchFamily="18" charset="0"/>
                            </a:rPr>
                            <m:t>𝑟</m:t>
                          </m:r>
                        </m:den>
                      </m:f>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𝜙</m:t>
                              </m:r>
                            </m:e>
                          </m:d>
                          <m:sSub>
                            <m:sSubPr>
                              <m:ctrlPr>
                                <a:rPr lang="en-US" b="1" i="1">
                                  <a:latin typeface="Cambria Math" panose="02040503050406030204" pitchFamily="18" charset="0"/>
                                </a:rPr>
                              </m:ctrlPr>
                            </m:sSubPr>
                            <m:e>
                              <m:r>
                                <a:rPr lang="en-US" b="1" i="1">
                                  <a:latin typeface="Cambria Math" panose="02040503050406030204" pitchFamily="18" charset="0"/>
                                </a:rPr>
                                <m:t>𝐫</m:t>
                              </m:r>
                            </m:e>
                            <m:sub>
                              <m:r>
                                <m:rPr>
                                  <m:sty m:val="p"/>
                                </m:rPr>
                                <a:rPr lang="en-US">
                                  <a:latin typeface="Cambria Math" panose="02040503050406030204" pitchFamily="18" charset="0"/>
                                </a:rPr>
                                <m:t>r</m:t>
                              </m:r>
                            </m:sub>
                          </m:sSub>
                          <m:r>
                            <a:rPr lang="en-US" b="1"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𝜃</m:t>
                              </m:r>
                            </m:sub>
                          </m:sSub>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𝜙</m:t>
                              </m:r>
                            </m:e>
                          </m:d>
                          <m:sSub>
                            <m:sSubPr>
                              <m:ctrlPr>
                                <a:rPr lang="en-US" b="1" i="1">
                                  <a:latin typeface="Cambria Math" panose="02040503050406030204" pitchFamily="18" charset="0"/>
                                </a:rPr>
                              </m:ctrlPr>
                            </m:sSubPr>
                            <m:e>
                              <m:r>
                                <a:rPr lang="en-US" b="1" i="1">
                                  <a:latin typeface="Cambria Math" panose="02040503050406030204" pitchFamily="18" charset="0"/>
                                </a:rPr>
                                <m:t>𝐫</m:t>
                              </m:r>
                            </m:e>
                            <m:sub>
                              <m:r>
                                <m:rPr>
                                  <m:sty m:val="p"/>
                                </m:rPr>
                                <a:rPr lang="en-US">
                                  <a:latin typeface="Cambria Math" panose="02040503050406030204" pitchFamily="18" charset="0"/>
                                </a:rPr>
                                <m:t>θ</m:t>
                              </m:r>
                            </m:sub>
                          </m:sSub>
                          <m:r>
                            <a:rPr lang="en-US" b="1"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𝜙</m:t>
                              </m:r>
                            </m:sub>
                          </m:sSub>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𝜙</m:t>
                              </m:r>
                            </m:e>
                          </m:d>
                          <m:sSub>
                            <m:sSubPr>
                              <m:ctrlPr>
                                <a:rPr lang="en-US" b="1" i="1">
                                  <a:latin typeface="Cambria Math" panose="02040503050406030204" pitchFamily="18" charset="0"/>
                                </a:rPr>
                              </m:ctrlPr>
                            </m:sSubPr>
                            <m:e>
                              <m:r>
                                <a:rPr lang="en-US" b="1" i="1">
                                  <a:latin typeface="Cambria Math" panose="02040503050406030204" pitchFamily="18" charset="0"/>
                                </a:rPr>
                                <m:t>𝐫</m:t>
                              </m:r>
                            </m:e>
                            <m:sub>
                              <m:r>
                                <m:rPr>
                                  <m:sty m:val="p"/>
                                </m:rPr>
                                <a:rPr lang="en-US">
                                  <a:latin typeface="Cambria Math" panose="02040503050406030204" pitchFamily="18" charset="0"/>
                                </a:rPr>
                                <m:t>ϕ</m:t>
                              </m:r>
                            </m:sub>
                          </m:sSub>
                        </m:e>
                      </m:d>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𝑟</m:t>
                          </m:r>
                        </m:sub>
                      </m:sSub>
                      <m:r>
                        <a:rPr lang="en-US" b="1" i="1">
                          <a:latin typeface="Cambria Math" panose="02040503050406030204" pitchFamily="18" charset="0"/>
                        </a:rPr>
                        <m:t>𝐑</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𝜙</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m:t>
                          </m:r>
                          <m:r>
                            <a:rPr lang="en-US" i="1">
                              <a:latin typeface="Cambria Math" panose="02040503050406030204" pitchFamily="18" charset="0"/>
                            </a:rPr>
                            <m:t>𝑟</m:t>
                          </m:r>
                        </m:den>
                      </m:f>
                      <m:sSub>
                        <m:sSubPr>
                          <m:ctrlPr>
                            <a:rPr lang="en-US" b="1"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𝐫</m:t>
                          </m:r>
                        </m:sub>
                      </m:sSub>
                      <m:r>
                        <a:rPr lang="en-US" b="1"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𝐫</m:t>
                              </m:r>
                            </m:e>
                            <m:sub>
                              <m:r>
                                <m:rPr>
                                  <m:sty m:val="p"/>
                                </m:rPr>
                                <a:rPr lang="en-US">
                                  <a:latin typeface="Cambria Math" panose="02040503050406030204" pitchFamily="18" charset="0"/>
                                </a:rPr>
                                <m:t>r</m:t>
                              </m:r>
                            </m:sub>
                          </m:sSub>
                        </m:num>
                        <m:den>
                          <m:r>
                            <a:rPr lang="en-US" i="1">
                              <a:latin typeface="Cambria Math" panose="02040503050406030204" pitchFamily="18" charset="0"/>
                            </a:rPr>
                            <m:t>𝜕</m:t>
                          </m:r>
                          <m:r>
                            <a:rPr lang="en-US" i="1">
                              <a:latin typeface="Cambria Math" panose="02040503050406030204" pitchFamily="18" charset="0"/>
                            </a:rPr>
                            <m:t>𝑟</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𝜃</m:t>
                              </m:r>
                            </m:sub>
                          </m:sSub>
                        </m:num>
                        <m:den>
                          <m:r>
                            <a:rPr lang="en-US" i="1">
                              <a:latin typeface="Cambria Math" panose="02040503050406030204" pitchFamily="18" charset="0"/>
                            </a:rPr>
                            <m:t>𝜕</m:t>
                          </m:r>
                          <m:r>
                            <a:rPr lang="en-US" i="1">
                              <a:latin typeface="Cambria Math" panose="02040503050406030204" pitchFamily="18" charset="0"/>
                            </a:rPr>
                            <m:t>𝑟</m:t>
                          </m:r>
                        </m:den>
                      </m:f>
                      <m:sSub>
                        <m:sSubPr>
                          <m:ctrlPr>
                            <a:rPr lang="en-US" b="1"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𝛉</m:t>
                          </m:r>
                        </m:sub>
                      </m:sSub>
                      <m:r>
                        <a:rPr lang="en-US" b="1"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𝜃</m:t>
                          </m:r>
                        </m:sub>
                      </m:sSub>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𝛉</m:t>
                              </m:r>
                            </m:sub>
                          </m:sSub>
                        </m:num>
                        <m:den>
                          <m:r>
                            <a:rPr lang="en-US" i="1">
                              <a:latin typeface="Cambria Math" panose="02040503050406030204" pitchFamily="18" charset="0"/>
                            </a:rPr>
                            <m:t>𝜕</m:t>
                          </m:r>
                          <m:r>
                            <a:rPr lang="en-US" i="1">
                              <a:latin typeface="Cambria Math" panose="02040503050406030204" pitchFamily="18" charset="0"/>
                            </a:rPr>
                            <m:t>𝑟</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𝜙</m:t>
                              </m:r>
                            </m:sub>
                          </m:sSub>
                        </m:num>
                        <m:den>
                          <m:r>
                            <a:rPr lang="en-US" i="1">
                              <a:latin typeface="Cambria Math" panose="02040503050406030204" pitchFamily="18" charset="0"/>
                            </a:rPr>
                            <m:t>𝜕</m:t>
                          </m:r>
                          <m:r>
                            <a:rPr lang="en-US" i="1">
                              <a:latin typeface="Cambria Math" panose="02040503050406030204" pitchFamily="18" charset="0"/>
                            </a:rPr>
                            <m:t>𝑟</m:t>
                          </m:r>
                        </m:den>
                      </m:f>
                      <m:sSub>
                        <m:sSubPr>
                          <m:ctrlPr>
                            <a:rPr lang="en-US" b="1"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𝛟</m:t>
                          </m:r>
                        </m:sub>
                      </m:sSub>
                      <m:r>
                        <a:rPr lang="en-US" b="1"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𝜙</m:t>
                          </m:r>
                        </m:sub>
                      </m:sSub>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𝐫</m:t>
                              </m:r>
                            </m:e>
                            <m:sub>
                              <m:r>
                                <a:rPr lang="en-US" b="1" i="1">
                                  <a:latin typeface="Cambria Math" panose="02040503050406030204" pitchFamily="18" charset="0"/>
                                </a:rPr>
                                <m:t>𝛟</m:t>
                              </m:r>
                            </m:sub>
                          </m:sSub>
                        </m:num>
                        <m:den>
                          <m:r>
                            <a:rPr lang="en-US" i="1">
                              <a:latin typeface="Cambria Math" panose="02040503050406030204" pitchFamily="18" charset="0"/>
                            </a:rPr>
                            <m:t>𝜕</m:t>
                          </m:r>
                          <m:r>
                            <a:rPr lang="en-US" i="1">
                              <a:latin typeface="Cambria Math" panose="02040503050406030204" pitchFamily="18" charset="0"/>
                            </a:rPr>
                            <m:t>𝑟</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126124" y="365760"/>
                <a:ext cx="11908221" cy="6263831"/>
              </a:xfrm>
              <a:prstGeom prst="rect">
                <a:avLst/>
              </a:prstGeom>
              <a:blipFill>
                <a:blip r:embed="rId2"/>
                <a:stretch>
                  <a:fillRect l="-461" t="-486" r="-205"/>
                </a:stretch>
              </a:blipFill>
            </p:spPr>
            <p:txBody>
              <a:bodyPr/>
              <a:lstStyle/>
              <a:p>
                <a:r>
                  <a:rPr lang="en-US">
                    <a:noFill/>
                  </a:rPr>
                  <a:t> </a:t>
                </a:r>
              </a:p>
            </p:txBody>
          </p:sp>
        </mc:Fallback>
      </mc:AlternateContent>
    </p:spTree>
    <p:extLst>
      <p:ext uri="{BB962C8B-B14F-4D97-AF65-F5344CB8AC3E}">
        <p14:creationId xmlns:p14="http://schemas.microsoft.com/office/powerpoint/2010/main" val="21340502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215152" y="223829"/>
                <a:ext cx="11747352" cy="6502421"/>
              </a:xfrm>
              <a:prstGeom prst="rect">
                <a:avLst/>
              </a:prstGeom>
            </p:spPr>
            <p:txBody>
              <a:bodyPr wrap="square">
                <a:spAutoFit/>
              </a:bodyPr>
              <a:lstStyle/>
              <a:p>
                <a:pPr algn="ctr"/>
                <a:r>
                  <a:rPr lang="en-US" b="1" dirty="0" smtClean="0">
                    <a:latin typeface="Cambria Math" panose="02040503050406030204" pitchFamily="18" charset="0"/>
                  </a:rPr>
                  <a:t>The Ricci curvature tensor</a:t>
                </a:r>
              </a:p>
              <a:p>
                <a:endParaRPr lang="en-US" sz="800"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a:latin typeface="Cambria Math" panose="02040503050406030204" pitchFamily="18" charset="0"/>
                            </a:rPr>
                            <m:t>ℛ</m:t>
                          </m:r>
                        </m:e>
                        <m:sub>
                          <m:r>
                            <a:rPr lang="en-US" i="1">
                              <a:latin typeface="Cambria Math" panose="02040503050406030204" pitchFamily="18" charset="0"/>
                            </a:rPr>
                            <m:t>𝑖</m:t>
                          </m:r>
                          <m:r>
                            <a:rPr lang="en-US" b="0" i="1" smtClean="0">
                              <a:latin typeface="Cambria Math" panose="02040503050406030204" pitchFamily="18" charset="0"/>
                            </a:rPr>
                            <m:t>𝑘</m:t>
                          </m:r>
                        </m:sub>
                      </m:sSub>
                      <m:r>
                        <a:rPr lang="en-US" i="0">
                          <a:latin typeface="Cambria Math" panose="02040503050406030204" pitchFamily="18" charset="0"/>
                        </a:rPr>
                        <m:t>=</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𝑗</m:t>
                          </m:r>
                          <m:r>
                            <a:rPr lang="en-US" i="0">
                              <a:latin typeface="Cambria Math" panose="02040503050406030204" pitchFamily="18" charset="0"/>
                            </a:rPr>
                            <m:t>=0</m:t>
                          </m:r>
                        </m:sub>
                        <m:sup>
                          <m:r>
                            <a:rPr lang="en-US" i="0">
                              <a:latin typeface="Cambria Math" panose="02040503050406030204" pitchFamily="18" charset="0"/>
                            </a:rPr>
                            <m:t>3</m:t>
                          </m:r>
                        </m:sup>
                        <m:e>
                          <m:sSubSup>
                            <m:sSubSupPr>
                              <m:ctrlPr>
                                <a:rPr lang="en-US" i="1">
                                  <a:latin typeface="Cambria Math" panose="02040503050406030204" pitchFamily="18" charset="0"/>
                                </a:rPr>
                              </m:ctrlPr>
                            </m:sSubSupPr>
                            <m:e>
                              <m:r>
                                <a:rPr lang="en-US" i="0">
                                  <a:latin typeface="Cambria Math" panose="02040503050406030204" pitchFamily="18" charset="0"/>
                                </a:rPr>
                                <m:t>ℛ</m:t>
                              </m:r>
                            </m:e>
                            <m:sub>
                              <m:r>
                                <a:rPr lang="en-US" i="1">
                                  <a:latin typeface="Cambria Math" panose="02040503050406030204" pitchFamily="18" charset="0"/>
                                </a:rPr>
                                <m:t>𝑖𝑗</m:t>
                              </m:r>
                              <m:r>
                                <a:rPr lang="en-US" b="0" i="1" smtClean="0">
                                  <a:latin typeface="Cambria Math" panose="02040503050406030204" pitchFamily="18" charset="0"/>
                                </a:rPr>
                                <m:t>𝑘</m:t>
                              </m:r>
                            </m:sub>
                            <m:sup>
                              <m:r>
                                <a:rPr lang="en-US" i="1">
                                  <a:latin typeface="Cambria Math" panose="02040503050406030204" pitchFamily="18" charset="0"/>
                                </a:rPr>
                                <m:t>𝑗</m:t>
                              </m:r>
                            </m:sup>
                          </m:sSubSup>
                        </m:e>
                      </m:nary>
                    </m:oMath>
                  </m:oMathPara>
                </a14:m>
                <a:endParaRPr lang="en-US" dirty="0" smtClean="0"/>
              </a:p>
              <a:p>
                <a:endParaRPr lang="en-US" sz="800" dirty="0"/>
              </a:p>
              <a:p>
                <a:r>
                  <a:rPr lang="en-US" dirty="0" smtClean="0">
                    <a:latin typeface="Times New Roman" panose="02020603050405020304" pitchFamily="18" charset="0"/>
                    <a:cs typeface="Times New Roman" panose="02020603050405020304" pitchFamily="18" charset="0"/>
                  </a:rPr>
                  <a:t>All off diagonal elements of the 4×4 matrix are equal to zero due to four orthogonal basis vectors.  The 4 diagonal elements: </a:t>
                </a: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ℛ</m:t>
                          </m:r>
                        </m:e>
                        <m:sub>
                          <m:r>
                            <a:rPr lang="en-US" i="1">
                              <a:latin typeface="Cambria Math" panose="02040503050406030204" pitchFamily="18" charset="0"/>
                            </a:rPr>
                            <m:t>𝑖𝑖</m:t>
                          </m:r>
                        </m:sub>
                      </m:sSub>
                      <m:r>
                        <a:rPr lang="en-US" i="1">
                          <a:latin typeface="Cambria Math" panose="02040503050406030204" pitchFamily="18" charset="0"/>
                        </a:rPr>
                        <m:t>=</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=0</m:t>
                          </m:r>
                        </m:sub>
                        <m:sup>
                          <m:r>
                            <a:rPr lang="en-US" i="1">
                              <a:latin typeface="Cambria Math" panose="02040503050406030204" pitchFamily="18" charset="0"/>
                            </a:rPr>
                            <m:t>3</m:t>
                          </m:r>
                        </m:sup>
                        <m:e>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𝑖𝑗𝑖</m:t>
                              </m:r>
                            </m:sub>
                            <m:sup>
                              <m:r>
                                <a:rPr lang="en-US" i="1">
                                  <a:latin typeface="Cambria Math" panose="02040503050406030204" pitchFamily="18" charset="0"/>
                                </a:rPr>
                                <m:t>𝑗</m:t>
                              </m:r>
                            </m:sup>
                          </m:sSubSup>
                        </m:e>
                      </m:nary>
                    </m:oMath>
                  </m:oMathPara>
                </a14:m>
                <a:endParaRPr lang="en-US" dirty="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a:t>
                </a:r>
                <a:r>
                  <a:rPr lang="en-US" dirty="0" smtClean="0">
                    <a:latin typeface="Times New Roman" panose="02020603050405020304" pitchFamily="18" charset="0"/>
                    <a:cs typeface="Times New Roman" panose="02020603050405020304" pitchFamily="18" charset="0"/>
                  </a:rPr>
                  <a:t>ill not be equal to zero in curved space, but are equal to zero for flat space even if it is stretched.  We use this condition of setting each of the four Ricci curvature tensor diagonal elements equal to zero to determine Schwarzschild metric.  We will look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ℛ</m:t>
                        </m:r>
                      </m:e>
                      <m:sub>
                        <m:r>
                          <a:rPr lang="en-US" b="0" i="1" smtClean="0">
                            <a:latin typeface="Cambria Math" panose="02040503050406030204" pitchFamily="18" charset="0"/>
                          </a:rPr>
                          <m:t>00</m:t>
                        </m:r>
                      </m:sub>
                    </m:sSub>
                  </m:oMath>
                </a14:m>
                <a:r>
                  <a:rPr lang="en-US" dirty="0" smtClean="0">
                    <a:latin typeface="Times New Roman" panose="02020603050405020304" pitchFamily="18" charset="0"/>
                    <a:cs typeface="Times New Roman" panose="02020603050405020304" pitchFamily="18" charset="0"/>
                  </a:rPr>
                  <a:t> or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ℛ</m:t>
                        </m:r>
                      </m:e>
                      <m:sub>
                        <m:r>
                          <a:rPr lang="en-US" b="0" i="1" smtClean="0">
                            <a:latin typeface="Cambria Math" panose="02040503050406030204" pitchFamily="18" charset="0"/>
                          </a:rPr>
                          <m:t>𝑡𝑡</m:t>
                        </m:r>
                      </m:sub>
                    </m:sSub>
                  </m:oMath>
                </a14:m>
                <a:r>
                  <a:rPr lang="en-US" dirty="0" smtClean="0">
                    <a:latin typeface="Times New Roman" panose="02020603050405020304" pitchFamily="18" charset="0"/>
                    <a:cs typeface="Times New Roman" panose="02020603050405020304" pitchFamily="18" charset="0"/>
                  </a:rPr>
                  <a:t>using nonzero </a:t>
                </a:r>
                <a:r>
                  <a:rPr lang="en-US" dirty="0" err="1" smtClean="0">
                    <a:latin typeface="Times New Roman" panose="02020603050405020304" pitchFamily="18" charset="0"/>
                    <a:cs typeface="Times New Roman" panose="02020603050405020304" pitchFamily="18" charset="0"/>
                  </a:rPr>
                  <a:t>Christoffel</a:t>
                </a:r>
                <a:r>
                  <a:rPr lang="en-US" dirty="0" smtClean="0">
                    <a:latin typeface="Times New Roman" panose="02020603050405020304" pitchFamily="18" charset="0"/>
                    <a:cs typeface="Times New Roman" panose="02020603050405020304" pitchFamily="18" charset="0"/>
                  </a:rPr>
                  <a:t> symbols of the second-kind.</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ℛ</m:t>
                          </m:r>
                        </m:e>
                        <m:sub>
                          <m:r>
                            <a:rPr lang="en-US" i="1">
                              <a:latin typeface="Cambria Math" panose="02040503050406030204" pitchFamily="18" charset="0"/>
                            </a:rPr>
                            <m:t>00</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000</m:t>
                          </m:r>
                        </m:sub>
                        <m:sup>
                          <m:r>
                            <a:rPr lang="en-US" i="1">
                              <a:latin typeface="Cambria Math" panose="02040503050406030204" pitchFamily="18" charset="0"/>
                            </a:rPr>
                            <m:t>0</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010</m:t>
                          </m:r>
                        </m:sub>
                        <m:sup>
                          <m:r>
                            <a:rPr lang="en-US" i="1">
                              <a:latin typeface="Cambria Math" panose="02040503050406030204" pitchFamily="18" charset="0"/>
                            </a:rPr>
                            <m:t>1</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020</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030</m:t>
                          </m:r>
                        </m:sub>
                        <m:sup>
                          <m:r>
                            <a:rPr lang="en-US" i="1">
                              <a:latin typeface="Cambria Math" panose="02040503050406030204" pitchFamily="18" charset="0"/>
                            </a:rPr>
                            <m:t>3</m:t>
                          </m:r>
                        </m:sup>
                      </m:sSubSup>
                      <m:r>
                        <a:rPr lang="en-US" b="0" i="1" smtClean="0">
                          <a:latin typeface="Cambria Math" panose="02040503050406030204" pitchFamily="18" charset="0"/>
                        </a:rPr>
                        <m:t>=0</m:t>
                      </m:r>
                    </m:oMath>
                  </m:oMathPara>
                </a14:m>
                <a:endParaRPr lang="en-US" dirty="0" smtClean="0"/>
              </a:p>
              <a:p>
                <a:endParaRPr lang="en-US" sz="800" dirty="0"/>
              </a:p>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000</m:t>
                          </m:r>
                        </m:sub>
                        <m:sup>
                          <m:r>
                            <a:rPr lang="en-US" i="1">
                              <a:latin typeface="Cambria Math" panose="02040503050406030204" pitchFamily="18" charset="0"/>
                            </a:rPr>
                            <m:t>0</m:t>
                          </m:r>
                        </m:sup>
                      </m:sSub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00</m:t>
                              </m:r>
                            </m:sub>
                            <m:sup>
                              <m:r>
                                <a:rPr lang="en-US" i="1">
                                  <a:latin typeface="Cambria Math" panose="02040503050406030204" pitchFamily="18" charset="0"/>
                                </a:rPr>
                                <m:t>0</m:t>
                              </m:r>
                            </m:sup>
                          </m:sSub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0</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00</m:t>
                              </m:r>
                            </m:sub>
                            <m:sup>
                              <m:r>
                                <a:rPr lang="en-US" i="1">
                                  <a:latin typeface="Cambria Math" panose="02040503050406030204" pitchFamily="18" charset="0"/>
                                </a:rPr>
                                <m:t>0</m:t>
                              </m:r>
                            </m:sup>
                          </m:sSub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0</m:t>
                              </m:r>
                            </m:sup>
                          </m:sSup>
                        </m:den>
                      </m:f>
                      <m:r>
                        <a:rPr lang="en-US" i="1">
                          <a:latin typeface="Cambria Math" panose="02040503050406030204" pitchFamily="18" charset="0"/>
                        </a:rPr>
                        <m:t>+</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𝑛</m:t>
                          </m:r>
                          <m:r>
                            <a:rPr lang="en-US" i="1">
                              <a:latin typeface="Cambria Math" panose="02040503050406030204" pitchFamily="18" charset="0"/>
                            </a:rPr>
                            <m:t>=0</m:t>
                          </m:r>
                        </m:sub>
                        <m:sup>
                          <m:r>
                            <a:rPr lang="en-US" i="1">
                              <a:latin typeface="Cambria Math" panose="02040503050406030204" pitchFamily="18" charset="0"/>
                            </a:rPr>
                            <m:t>3</m:t>
                          </m:r>
                        </m:sup>
                        <m:e>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𝑛</m:t>
                              </m:r>
                              <m:r>
                                <a:rPr lang="en-US" i="1">
                                  <a:latin typeface="Cambria Math" panose="02040503050406030204" pitchFamily="18" charset="0"/>
                                </a:rPr>
                                <m:t>0</m:t>
                              </m:r>
                            </m:sub>
                            <m:sup>
                              <m:r>
                                <a:rPr lang="en-US" i="1">
                                  <a:latin typeface="Cambria Math" panose="02040503050406030204" pitchFamily="18" charset="0"/>
                                </a:rPr>
                                <m:t>0</m:t>
                              </m:r>
                            </m:sup>
                          </m:sSubSup>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00</m:t>
                              </m:r>
                            </m:sub>
                            <m:sup>
                              <m:r>
                                <a:rPr lang="en-US" i="1">
                                  <a:latin typeface="Cambria Math" panose="02040503050406030204" pitchFamily="18" charset="0"/>
                                </a:rPr>
                                <m:t>𝑛</m:t>
                              </m:r>
                            </m:sup>
                          </m:sSubSup>
                        </m:e>
                      </m:nary>
                      <m:r>
                        <a:rPr lang="en-US" i="1">
                          <a:latin typeface="Cambria Math" panose="02040503050406030204" pitchFamily="18" charset="0"/>
                        </a:rPr>
                        <m:t>−</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𝑛</m:t>
                          </m:r>
                          <m:r>
                            <a:rPr lang="en-US" i="1">
                              <a:latin typeface="Cambria Math" panose="02040503050406030204" pitchFamily="18" charset="0"/>
                            </a:rPr>
                            <m:t>=0</m:t>
                          </m:r>
                        </m:sub>
                        <m:sup>
                          <m:r>
                            <a:rPr lang="en-US" i="1">
                              <a:latin typeface="Cambria Math" panose="02040503050406030204" pitchFamily="18" charset="0"/>
                            </a:rPr>
                            <m:t>3</m:t>
                          </m:r>
                        </m:sup>
                        <m:e>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𝑛</m:t>
                              </m:r>
                              <m:r>
                                <a:rPr lang="en-US" i="1">
                                  <a:latin typeface="Cambria Math" panose="02040503050406030204" pitchFamily="18" charset="0"/>
                                </a:rPr>
                                <m:t>0</m:t>
                              </m:r>
                            </m:sub>
                            <m:sup>
                              <m:r>
                                <a:rPr lang="en-US" i="1">
                                  <a:latin typeface="Cambria Math" panose="02040503050406030204" pitchFamily="18" charset="0"/>
                                </a:rPr>
                                <m:t>0</m:t>
                              </m:r>
                            </m:sup>
                          </m:sSubSup>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00</m:t>
                              </m:r>
                            </m:sub>
                            <m:sup>
                              <m:r>
                                <a:rPr lang="en-US" i="1">
                                  <a:latin typeface="Cambria Math" panose="02040503050406030204" pitchFamily="18" charset="0"/>
                                </a:rPr>
                                <m:t>𝑛</m:t>
                              </m:r>
                            </m:sup>
                          </m:sSubSup>
                        </m:e>
                      </m:nary>
                      <m:r>
                        <a:rPr lang="en-US" i="1">
                          <a:latin typeface="Cambria Math" panose="02040503050406030204" pitchFamily="18" charset="0"/>
                        </a:rPr>
                        <m:t>    </m:t>
                      </m:r>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𝑡𝑡𝑡</m:t>
                              </m:r>
                            </m:sub>
                            <m:sup>
                              <m:r>
                                <a:rPr lang="en-US" i="1">
                                  <a:latin typeface="Cambria Math" panose="02040503050406030204" pitchFamily="18" charset="0"/>
                                </a:rPr>
                                <m:t>𝑡</m:t>
                              </m:r>
                            </m:sup>
                          </m:sSubSup>
                          <m:r>
                            <a:rPr lang="en-US" i="1">
                              <a:latin typeface="Cambria Math" panose="02040503050406030204" pitchFamily="18" charset="0"/>
                            </a:rPr>
                            <m:t>=0</m:t>
                          </m:r>
                        </m:e>
                      </m:d>
                    </m:oMath>
                  </m:oMathPara>
                </a14:m>
                <a:endParaRPr lang="en-US" dirty="0" smtClean="0"/>
              </a:p>
              <a:p>
                <a:endParaRPr lang="en-US" sz="800" dirty="0"/>
              </a:p>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010</m:t>
                          </m:r>
                        </m:sub>
                        <m:sup>
                          <m:r>
                            <a:rPr lang="en-US" i="1">
                              <a:latin typeface="Cambria Math" panose="02040503050406030204" pitchFamily="18" charset="0"/>
                            </a:rPr>
                            <m:t>1</m:t>
                          </m:r>
                        </m:sup>
                      </m:sSub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00</m:t>
                              </m:r>
                            </m:sub>
                            <m:sup>
                              <m:r>
                                <a:rPr lang="en-US" i="1">
                                  <a:latin typeface="Cambria Math" panose="02040503050406030204" pitchFamily="18" charset="0"/>
                                </a:rPr>
                                <m:t>1</m:t>
                              </m:r>
                            </m:sup>
                          </m:sSub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1</m:t>
                              </m:r>
                            </m:sup>
                          </m:sSup>
                        </m:den>
                      </m:f>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11</m:t>
                          </m:r>
                        </m:sub>
                        <m:sup>
                          <m:r>
                            <a:rPr lang="en-US" i="1">
                              <a:latin typeface="Cambria Math" panose="02040503050406030204" pitchFamily="18" charset="0"/>
                            </a:rPr>
                            <m:t>1</m:t>
                          </m:r>
                        </m:sup>
                      </m:sSubSup>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00</m:t>
                          </m:r>
                        </m:sub>
                        <m:sup>
                          <m:r>
                            <a:rPr lang="en-US" i="1">
                              <a:latin typeface="Cambria Math" panose="02040503050406030204" pitchFamily="18" charset="0"/>
                            </a:rPr>
                            <m:t>1</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00</m:t>
                          </m:r>
                        </m:sub>
                        <m:sup>
                          <m:r>
                            <a:rPr lang="en-US" i="1">
                              <a:latin typeface="Cambria Math" panose="02040503050406030204" pitchFamily="18" charset="0"/>
                            </a:rPr>
                            <m:t>1</m:t>
                          </m:r>
                        </m:sup>
                      </m:sSubSup>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01</m:t>
                          </m:r>
                        </m:sub>
                        <m:sup>
                          <m:r>
                            <a:rPr lang="en-US" i="1">
                              <a:latin typeface="Cambria Math" panose="02040503050406030204" pitchFamily="18" charset="0"/>
                            </a:rPr>
                            <m:t>0</m:t>
                          </m:r>
                        </m:sup>
                      </m:sSubSup>
                      <m:r>
                        <a:rPr lang="en-US" i="1">
                          <a:latin typeface="Cambria Math" panose="02040503050406030204" pitchFamily="18" charset="0"/>
                        </a:rPr>
                        <m:t>    </m:t>
                      </m:r>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𝑡𝑟𝑡</m:t>
                              </m:r>
                            </m:sub>
                            <m:sup>
                              <m:r>
                                <a:rPr lang="en-US" i="1">
                                  <a:latin typeface="Cambria Math" panose="02040503050406030204" pitchFamily="18" charset="0"/>
                                </a:rPr>
                                <m:t>𝑟</m:t>
                              </m:r>
                            </m:sup>
                          </m:sSub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𝑡𝑡</m:t>
                                  </m:r>
                                </m:sub>
                                <m:sup>
                                  <m:r>
                                    <a:rPr lang="en-US" i="1">
                                      <a:latin typeface="Cambria Math" panose="02040503050406030204" pitchFamily="18" charset="0"/>
                                    </a:rPr>
                                    <m:t>𝑟</m:t>
                                  </m:r>
                                </m:sup>
                              </m:sSubSup>
                            </m:num>
                            <m:den>
                              <m:r>
                                <a:rPr lang="en-US" i="1">
                                  <a:latin typeface="Cambria Math" panose="02040503050406030204" pitchFamily="18" charset="0"/>
                                </a:rPr>
                                <m:t>𝜕</m:t>
                              </m:r>
                              <m:r>
                                <a:rPr lang="en-US" i="1">
                                  <a:latin typeface="Cambria Math" panose="02040503050406030204" pitchFamily="18" charset="0"/>
                                </a:rPr>
                                <m:t>𝑟</m:t>
                              </m:r>
                            </m:den>
                          </m:f>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𝑟𝑟</m:t>
                              </m:r>
                            </m:sub>
                            <m:sup>
                              <m:r>
                                <a:rPr lang="en-US" i="1">
                                  <a:latin typeface="Cambria Math" panose="02040503050406030204" pitchFamily="18" charset="0"/>
                                </a:rPr>
                                <m:t>𝑟</m:t>
                              </m:r>
                            </m:sup>
                          </m:sSubSup>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𝑡𝑡</m:t>
                              </m:r>
                            </m:sub>
                            <m:sup>
                              <m:r>
                                <a:rPr lang="en-US" i="1">
                                  <a:latin typeface="Cambria Math" panose="02040503050406030204" pitchFamily="18" charset="0"/>
                                </a:rPr>
                                <m:t>𝑟</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𝑡𝑡</m:t>
                              </m:r>
                            </m:sub>
                            <m:sup>
                              <m:r>
                                <a:rPr lang="en-US" i="1">
                                  <a:latin typeface="Cambria Math" panose="02040503050406030204" pitchFamily="18" charset="0"/>
                                </a:rPr>
                                <m:t>𝑟</m:t>
                              </m:r>
                            </m:sup>
                          </m:sSubSup>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𝑡𝑟</m:t>
                              </m:r>
                            </m:sub>
                            <m:sup>
                              <m:r>
                                <a:rPr lang="en-US" i="1">
                                  <a:latin typeface="Cambria Math" panose="02040503050406030204" pitchFamily="18" charset="0"/>
                                </a:rPr>
                                <m:t>𝑡</m:t>
                              </m:r>
                            </m:sup>
                          </m:sSubSup>
                        </m:e>
                      </m:d>
                    </m:oMath>
                  </m:oMathPara>
                </a14:m>
                <a:endParaRPr lang="en-US" dirty="0" smtClean="0"/>
              </a:p>
              <a:p>
                <a:endParaRPr lang="en-US" sz="800" dirty="0"/>
              </a:p>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010</m:t>
                          </m:r>
                        </m:sub>
                        <m:sup>
                          <m:r>
                            <a:rPr lang="en-US" i="1">
                              <a:latin typeface="Cambria Math" panose="02040503050406030204" pitchFamily="18" charset="0"/>
                            </a:rPr>
                            <m:t>1</m:t>
                          </m:r>
                        </m:sup>
                      </m:sSub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𝑎</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e>
                          </m:d>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𝑎</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e>
                              </m:d>
                            </m:e>
                            <m:sup>
                              <m:r>
                                <a:rPr lang="en-US" i="1">
                                  <a:latin typeface="Cambria Math" panose="02040503050406030204" pitchFamily="18" charset="0"/>
                                </a:rPr>
                                <m:t>2</m:t>
                              </m:r>
                            </m:sup>
                          </m:sSup>
                        </m:e>
                      </m:d>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oMath>
                  </m:oMathPara>
                </a14:m>
                <a:endParaRPr lang="en-US" dirty="0"/>
              </a:p>
            </p:txBody>
          </p:sp>
        </mc:Choice>
        <mc:Fallback xmlns="">
          <p:sp>
            <p:nvSpPr>
              <p:cNvPr id="2" name="Rectangle 1"/>
              <p:cNvSpPr>
                <a:spLocks noRot="1" noChangeAspect="1" noMove="1" noResize="1" noEditPoints="1" noAdjustHandles="1" noChangeArrowheads="1" noChangeShapeType="1" noTextEdit="1"/>
              </p:cNvSpPr>
              <p:nvPr/>
            </p:nvSpPr>
            <p:spPr>
              <a:xfrm>
                <a:off x="215152" y="223829"/>
                <a:ext cx="11747352" cy="6502421"/>
              </a:xfrm>
              <a:prstGeom prst="rect">
                <a:avLst/>
              </a:prstGeom>
              <a:blipFill>
                <a:blip r:embed="rId2"/>
                <a:stretch>
                  <a:fillRect l="-415" t="-657"/>
                </a:stretch>
              </a:blipFill>
            </p:spPr>
            <p:txBody>
              <a:bodyPr/>
              <a:lstStyle/>
              <a:p>
                <a:r>
                  <a:rPr lang="en-US">
                    <a:noFill/>
                  </a:rPr>
                  <a:t> </a:t>
                </a:r>
              </a:p>
            </p:txBody>
          </p:sp>
        </mc:Fallback>
      </mc:AlternateContent>
    </p:spTree>
    <p:extLst>
      <p:ext uri="{BB962C8B-B14F-4D97-AF65-F5344CB8AC3E}">
        <p14:creationId xmlns:p14="http://schemas.microsoft.com/office/powerpoint/2010/main" val="42174373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204395" y="295267"/>
                <a:ext cx="11639774" cy="5692584"/>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Continuing in the determination of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ℛ</m:t>
                        </m:r>
                      </m:e>
                      <m:sub>
                        <m:r>
                          <a:rPr lang="en-US" i="1">
                            <a:latin typeface="Cambria Math" panose="02040503050406030204" pitchFamily="18" charset="0"/>
                          </a:rPr>
                          <m:t>00</m:t>
                        </m:r>
                      </m:sub>
                    </m:sSub>
                  </m:oMath>
                </a14:m>
                <a:r>
                  <a:rPr lang="en-US" dirty="0">
                    <a:latin typeface="Times New Roman" panose="02020603050405020304" pitchFamily="18" charset="0"/>
                    <a:cs typeface="Times New Roman" panose="02020603050405020304" pitchFamily="18" charset="0"/>
                  </a:rPr>
                  <a:t> 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ℛ</m:t>
                        </m:r>
                      </m:e>
                      <m:sub>
                        <m:r>
                          <a:rPr lang="en-US" b="0" i="1" smtClean="0">
                            <a:latin typeface="Cambria Math" panose="02040503050406030204" pitchFamily="18" charset="0"/>
                          </a:rPr>
                          <m:t>𝑡𝑡</m:t>
                        </m:r>
                      </m:sub>
                    </m:sSub>
                  </m:oMath>
                </a14:m>
                <a:endParaRPr lang="en-US" dirty="0" smtClean="0">
                  <a:latin typeface="Times New Roman" panose="02020603050405020304" pitchFamily="18" charset="0"/>
                  <a:cs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a:latin typeface="Cambria Math" panose="02040503050406030204" pitchFamily="18" charset="0"/>
                            </a:rPr>
                            <m:t>ℛ</m:t>
                          </m:r>
                        </m:e>
                        <m:sub>
                          <m:r>
                            <a:rPr lang="en-US" i="0">
                              <a:latin typeface="Cambria Math" panose="02040503050406030204" pitchFamily="18" charset="0"/>
                            </a:rPr>
                            <m:t>020</m:t>
                          </m:r>
                        </m:sub>
                        <m:sup>
                          <m:r>
                            <a:rPr lang="en-US" i="0">
                              <a:latin typeface="Cambria Math" panose="02040503050406030204" pitchFamily="18" charset="0"/>
                            </a:rPr>
                            <m:t>2</m:t>
                          </m:r>
                        </m:sup>
                      </m:sSubSup>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Γ</m:t>
                          </m:r>
                        </m:e>
                        <m:sub>
                          <m:r>
                            <a:rPr lang="en-US" i="0">
                              <a:latin typeface="Cambria Math" panose="02040503050406030204" pitchFamily="18" charset="0"/>
                            </a:rPr>
                            <m:t>12</m:t>
                          </m:r>
                        </m:sub>
                        <m:sup>
                          <m:r>
                            <a:rPr lang="en-US" i="0">
                              <a:latin typeface="Cambria Math" panose="02040503050406030204" pitchFamily="18" charset="0"/>
                            </a:rPr>
                            <m:t>2</m:t>
                          </m:r>
                        </m:sup>
                      </m:sSubSup>
                      <m:sSubSup>
                        <m:sSubSupPr>
                          <m:ctrlPr>
                            <a:rPr lang="en-US" i="1">
                              <a:latin typeface="Cambria Math" panose="02040503050406030204" pitchFamily="18" charset="0"/>
                            </a:rPr>
                          </m:ctrlPr>
                        </m:sSubSupPr>
                        <m:e>
                          <m:r>
                            <m:rPr>
                              <m:sty m:val="p"/>
                            </m:rPr>
                            <a:rPr lang="en-US" i="0">
                              <a:latin typeface="Cambria Math" panose="02040503050406030204" pitchFamily="18" charset="0"/>
                            </a:rPr>
                            <m:t>Γ</m:t>
                          </m:r>
                        </m:e>
                        <m:sub>
                          <m:r>
                            <a:rPr lang="en-US" i="0">
                              <a:latin typeface="Cambria Math" panose="02040503050406030204" pitchFamily="18" charset="0"/>
                            </a:rPr>
                            <m:t>00</m:t>
                          </m:r>
                        </m:sub>
                        <m:sup>
                          <m:r>
                            <a:rPr lang="en-US" i="0">
                              <a:latin typeface="Cambria Math" panose="02040503050406030204" pitchFamily="18" charset="0"/>
                            </a:rPr>
                            <m:t>1</m:t>
                          </m:r>
                        </m:sup>
                      </m:sSubSup>
                      <m:r>
                        <a:rPr lang="en-US" i="0">
                          <a:latin typeface="Cambria Math" panose="02040503050406030204" pitchFamily="18" charset="0"/>
                        </a:rPr>
                        <m:t>     </m:t>
                      </m:r>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0">
                                  <a:latin typeface="Cambria Math" panose="02040503050406030204" pitchFamily="18" charset="0"/>
                                </a:rPr>
                                <m:t>ℛ</m:t>
                              </m:r>
                            </m:e>
                            <m:sub>
                              <m:r>
                                <a:rPr lang="en-US" i="1">
                                  <a:latin typeface="Cambria Math" panose="02040503050406030204" pitchFamily="18" charset="0"/>
                                </a:rPr>
                                <m:t>𝑡</m:t>
                              </m:r>
                              <m:r>
                                <a:rPr lang="en-US" i="1">
                                  <a:latin typeface="Cambria Math" panose="02040503050406030204" pitchFamily="18" charset="0"/>
                                </a:rPr>
                                <m:t>𝜃</m:t>
                              </m:r>
                              <m:r>
                                <a:rPr lang="en-US" i="1">
                                  <a:latin typeface="Cambria Math" panose="02040503050406030204" pitchFamily="18" charset="0"/>
                                </a:rPr>
                                <m:t>𝑡</m:t>
                              </m:r>
                            </m:sub>
                            <m:sup>
                              <m:r>
                                <a:rPr lang="en-US" i="1">
                                  <a:latin typeface="Cambria Math" panose="02040503050406030204" pitchFamily="18" charset="0"/>
                                </a:rPr>
                                <m:t>𝜃</m:t>
                              </m:r>
                            </m:sup>
                          </m:sSubSup>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Γ</m:t>
                              </m:r>
                            </m:e>
                            <m:sub>
                              <m:r>
                                <a:rPr lang="en-US" i="1">
                                  <a:latin typeface="Cambria Math" panose="02040503050406030204" pitchFamily="18" charset="0"/>
                                </a:rPr>
                                <m:t>𝑟</m:t>
                              </m:r>
                              <m:r>
                                <a:rPr lang="en-US" i="1">
                                  <a:latin typeface="Cambria Math" panose="02040503050406030204" pitchFamily="18" charset="0"/>
                                </a:rPr>
                                <m:t>𝜃</m:t>
                              </m:r>
                            </m:sub>
                            <m:sup>
                              <m:r>
                                <a:rPr lang="en-US" i="1">
                                  <a:latin typeface="Cambria Math" panose="02040503050406030204" pitchFamily="18" charset="0"/>
                                </a:rPr>
                                <m:t>𝜃</m:t>
                              </m:r>
                            </m:sup>
                          </m:sSubSup>
                          <m:sSubSup>
                            <m:sSubSupPr>
                              <m:ctrlPr>
                                <a:rPr lang="en-US" i="1">
                                  <a:latin typeface="Cambria Math" panose="02040503050406030204" pitchFamily="18" charset="0"/>
                                </a:rPr>
                              </m:ctrlPr>
                            </m:sSubSupPr>
                            <m:e>
                              <m:r>
                                <m:rPr>
                                  <m:sty m:val="p"/>
                                </m:rPr>
                                <a:rPr lang="en-US" i="0">
                                  <a:latin typeface="Cambria Math" panose="02040503050406030204" pitchFamily="18" charset="0"/>
                                </a:rPr>
                                <m:t>Γ</m:t>
                              </m:r>
                            </m:e>
                            <m:sub>
                              <m:r>
                                <a:rPr lang="en-US" i="1">
                                  <a:latin typeface="Cambria Math" panose="02040503050406030204" pitchFamily="18" charset="0"/>
                                </a:rPr>
                                <m:t>𝑡𝑡</m:t>
                              </m:r>
                            </m:sub>
                            <m:sup>
                              <m:r>
                                <a:rPr lang="en-US" i="1">
                                  <a:latin typeface="Cambria Math" panose="02040503050406030204" pitchFamily="18" charset="0"/>
                                </a:rPr>
                                <m:t>𝑟</m:t>
                              </m:r>
                            </m:sup>
                          </m:sSubSup>
                        </m:e>
                      </m:d>
                    </m:oMath>
                  </m:oMathPara>
                </a14:m>
                <a:endParaRPr lang="en-US" dirty="0" smtClean="0"/>
              </a:p>
              <a:p>
                <a:endParaRPr lang="en-US" sz="800" dirty="0" smtClean="0"/>
              </a:p>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020</m:t>
                          </m:r>
                        </m:sub>
                        <m:sup>
                          <m:r>
                            <a:rPr lang="en-US" i="1">
                              <a:latin typeface="Cambria Math" panose="02040503050406030204" pitchFamily="18" charset="0"/>
                            </a:rPr>
                            <m:t>2</m:t>
                          </m:r>
                        </m:sup>
                      </m:sSub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den>
                      </m:f>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e>
                      </m:d>
                    </m:oMath>
                  </m:oMathPara>
                </a14:m>
                <a:endParaRPr lang="en-US" dirty="0" smtClean="0"/>
              </a:p>
              <a:p>
                <a:endParaRPr lang="en-US" sz="800" dirty="0"/>
              </a:p>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030</m:t>
                          </m:r>
                        </m:sub>
                        <m:sup>
                          <m:r>
                            <a:rPr lang="en-US" i="1">
                              <a:latin typeface="Cambria Math" panose="02040503050406030204" pitchFamily="18" charset="0"/>
                            </a:rPr>
                            <m:t>3</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13</m:t>
                          </m:r>
                        </m:sub>
                        <m:sup>
                          <m:r>
                            <a:rPr lang="en-US" i="1">
                              <a:latin typeface="Cambria Math" panose="02040503050406030204" pitchFamily="18" charset="0"/>
                            </a:rPr>
                            <m:t>3</m:t>
                          </m:r>
                        </m:sup>
                      </m:sSubSup>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00</m:t>
                          </m:r>
                        </m:sub>
                        <m:sup>
                          <m:r>
                            <a:rPr lang="en-US" i="1">
                              <a:latin typeface="Cambria Math" panose="02040503050406030204" pitchFamily="18" charset="0"/>
                            </a:rPr>
                            <m:t>1</m:t>
                          </m:r>
                        </m:sup>
                      </m:sSubSup>
                      <m:r>
                        <a:rPr lang="en-US" i="1">
                          <a:latin typeface="Cambria Math" panose="02040503050406030204" pitchFamily="18" charset="0"/>
                        </a:rPr>
                        <m:t>     </m:t>
                      </m:r>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𝑡</m:t>
                              </m:r>
                              <m:r>
                                <a:rPr lang="en-US" i="1">
                                  <a:latin typeface="Cambria Math" panose="02040503050406030204" pitchFamily="18" charset="0"/>
                                </a:rPr>
                                <m:t>𝜙</m:t>
                              </m:r>
                              <m:r>
                                <a:rPr lang="en-US" i="1">
                                  <a:latin typeface="Cambria Math" panose="02040503050406030204" pitchFamily="18" charset="0"/>
                                </a:rPr>
                                <m:t>𝑡</m:t>
                              </m:r>
                            </m:sub>
                            <m:sup>
                              <m:r>
                                <a:rPr lang="en-US" i="1">
                                  <a:latin typeface="Cambria Math" panose="02040503050406030204" pitchFamily="18" charset="0"/>
                                </a:rPr>
                                <m:t>𝜙</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𝑟</m:t>
                              </m:r>
                              <m:r>
                                <a:rPr lang="en-US" i="1">
                                  <a:latin typeface="Cambria Math" panose="02040503050406030204" pitchFamily="18" charset="0"/>
                                </a:rPr>
                                <m:t>𝜙</m:t>
                              </m:r>
                            </m:sub>
                            <m:sup>
                              <m:r>
                                <a:rPr lang="en-US" i="1">
                                  <a:latin typeface="Cambria Math" panose="02040503050406030204" pitchFamily="18" charset="0"/>
                                </a:rPr>
                                <m:t>𝜙</m:t>
                              </m:r>
                            </m:sup>
                          </m:sSubSup>
                          <m:sSubSup>
                            <m:sSubSupPr>
                              <m:ctrlPr>
                                <a:rPr lang="en-US" i="1">
                                  <a:latin typeface="Cambria Math" panose="02040503050406030204" pitchFamily="18" charset="0"/>
                                </a:rPr>
                              </m:ctrlPr>
                            </m:sSubSupPr>
                            <m:e>
                              <m:r>
                                <m:rPr>
                                  <m:sty m:val="p"/>
                                </m:rPr>
                                <a:rPr lang="en-US">
                                  <a:latin typeface="Cambria Math" panose="02040503050406030204" pitchFamily="18" charset="0"/>
                                </a:rPr>
                                <m:t>Γ</m:t>
                              </m:r>
                            </m:e>
                            <m:sub>
                              <m:r>
                                <a:rPr lang="en-US" i="1">
                                  <a:latin typeface="Cambria Math" panose="02040503050406030204" pitchFamily="18" charset="0"/>
                                </a:rPr>
                                <m:t>𝑡𝑡</m:t>
                              </m:r>
                            </m:sub>
                            <m:sup>
                              <m:r>
                                <a:rPr lang="en-US" i="1">
                                  <a:latin typeface="Cambria Math" panose="02040503050406030204" pitchFamily="18" charset="0"/>
                                </a:rPr>
                                <m:t>𝑟</m:t>
                              </m:r>
                            </m:sup>
                          </m:sSubSup>
                        </m:e>
                      </m:d>
                    </m:oMath>
                  </m:oMathPara>
                </a14:m>
                <a:endParaRPr lang="en-US" dirty="0" smtClean="0"/>
              </a:p>
              <a:p>
                <a:endParaRPr lang="en-US" sz="800" dirty="0"/>
              </a:p>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ℛ</m:t>
                          </m:r>
                        </m:e>
                        <m:sub>
                          <m:r>
                            <a:rPr lang="en-US" i="1">
                              <a:latin typeface="Cambria Math" panose="02040503050406030204" pitchFamily="18" charset="0"/>
                            </a:rPr>
                            <m:t>030</m:t>
                          </m:r>
                        </m:sub>
                        <m:sup>
                          <m:r>
                            <a:rPr lang="en-US" i="1">
                              <a:latin typeface="Cambria Math" panose="02040503050406030204" pitchFamily="18" charset="0"/>
                            </a:rPr>
                            <m:t>3</m:t>
                          </m:r>
                        </m:sup>
                      </m:sSub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den>
                      </m:f>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e>
                      </m:d>
                    </m:oMath>
                  </m:oMathPara>
                </a14:m>
                <a:endParaRPr lang="en-US" dirty="0" smtClean="0"/>
              </a:p>
              <a:p>
                <a:endParaRPr lang="en-US" sz="800" dirty="0"/>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ℛ</m:t>
                          </m:r>
                        </m:e>
                        <m:sub>
                          <m:r>
                            <a:rPr lang="en-US" i="1">
                              <a:latin typeface="Cambria Math" panose="02040503050406030204" pitchFamily="18" charset="0"/>
                            </a:rPr>
                            <m:t>00</m:t>
                          </m:r>
                        </m:sub>
                      </m:sSub>
                      <m:r>
                        <a:rPr lang="en-US" i="1">
                          <a:latin typeface="Cambria Math" panose="02040503050406030204" pitchFamily="18" charset="0"/>
                        </a:rPr>
                        <m:t>=0+</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𝑎</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e>
                          </m:d>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den>
                      </m:f>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den>
                      </m:f>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e>
                      </m:d>
                    </m:oMath>
                  </m:oMathPara>
                </a14:m>
                <a:endParaRPr lang="en-US" dirty="0" smtClean="0"/>
              </a:p>
              <a:p>
                <a:endParaRPr lang="en-US" sz="800" dirty="0"/>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ℛ</m:t>
                          </m:r>
                        </m:e>
                        <m:sub>
                          <m:r>
                            <a:rPr lang="en-US" i="1">
                              <a:latin typeface="Cambria Math" panose="02040503050406030204" pitchFamily="18" charset="0"/>
                            </a:rPr>
                            <m:t>00</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𝑎</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e>
                              </m:d>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𝑟</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e>
                      </m:d>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oMath>
                  </m:oMathPara>
                </a14:m>
                <a:endParaRPr lang="en-US" dirty="0" smtClean="0"/>
              </a:p>
              <a:p>
                <a:endParaRPr lang="en-US" sz="800" i="1" dirty="0" smtClean="0">
                  <a:latin typeface="Cambria Math" panose="02040503050406030204" pitchFamily="18" charset="0"/>
                </a:endParaRP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ℛ</m:t>
                        </m:r>
                      </m:e>
                      <m:sub>
                        <m:r>
                          <a:rPr lang="en-US" i="1">
                            <a:latin typeface="Cambria Math" panose="02040503050406030204" pitchFamily="18" charset="0"/>
                          </a:rPr>
                          <m:t>00</m:t>
                        </m:r>
                      </m:sub>
                    </m:sSub>
                  </m:oMath>
                </a14:m>
                <a:r>
                  <a:rPr lang="en-US" dirty="0">
                    <a:latin typeface="Times New Roman" panose="02020603050405020304" pitchFamily="18" charset="0"/>
                    <a:cs typeface="Times New Roman" panose="02020603050405020304" pitchFamily="18" charset="0"/>
                  </a:rPr>
                  <a:t> 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ℛ</m:t>
                        </m:r>
                      </m:e>
                      <m:sub>
                        <m:r>
                          <a:rPr lang="en-US" b="0" i="1" smtClean="0">
                            <a:latin typeface="Cambria Math" panose="02040503050406030204" pitchFamily="18" charset="0"/>
                          </a:rPr>
                          <m:t>𝑡𝑡</m:t>
                        </m:r>
                      </m:sub>
                    </m:sSub>
                  </m:oMath>
                </a14:m>
                <a:r>
                  <a:rPr lang="en-US" dirty="0" smtClean="0">
                    <a:latin typeface="Times New Roman" panose="02020603050405020304" pitchFamily="18" charset="0"/>
                    <a:cs typeface="Times New Roman" panose="02020603050405020304" pitchFamily="18" charset="0"/>
                  </a:rPr>
                  <a:t> equal to zero if the expression in the brackets is equal to zero.</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𝑎</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e>
                          </m:d>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𝑟</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r>
                        <a:rPr lang="en-US" i="1">
                          <a:latin typeface="Cambria Math" panose="02040503050406030204" pitchFamily="18" charset="0"/>
                        </a:rPr>
                        <m:t>=0</m:t>
                      </m:r>
                    </m:oMath>
                  </m:oMathPara>
                </a14:m>
                <a:endParaRPr lang="en-US" dirty="0"/>
              </a:p>
            </p:txBody>
          </p:sp>
        </mc:Choice>
        <mc:Fallback xmlns="">
          <p:sp>
            <p:nvSpPr>
              <p:cNvPr id="2" name="Rectangle 1"/>
              <p:cNvSpPr>
                <a:spLocks noRot="1" noChangeAspect="1" noMove="1" noResize="1" noEditPoints="1" noAdjustHandles="1" noChangeArrowheads="1" noChangeShapeType="1" noTextEdit="1"/>
              </p:cNvSpPr>
              <p:nvPr/>
            </p:nvSpPr>
            <p:spPr>
              <a:xfrm>
                <a:off x="204395" y="295267"/>
                <a:ext cx="11639774" cy="5692584"/>
              </a:xfrm>
              <a:prstGeom prst="rect">
                <a:avLst/>
              </a:prstGeom>
              <a:blipFill>
                <a:blip r:embed="rId2"/>
                <a:stretch>
                  <a:fillRect l="-471" t="-535"/>
                </a:stretch>
              </a:blipFill>
            </p:spPr>
            <p:txBody>
              <a:bodyPr/>
              <a:lstStyle/>
              <a:p>
                <a:r>
                  <a:rPr lang="en-US">
                    <a:noFill/>
                  </a:rPr>
                  <a:t> </a:t>
                </a:r>
              </a:p>
            </p:txBody>
          </p:sp>
        </mc:Fallback>
      </mc:AlternateContent>
    </p:spTree>
    <p:extLst>
      <p:ext uri="{BB962C8B-B14F-4D97-AF65-F5344CB8AC3E}">
        <p14:creationId xmlns:p14="http://schemas.microsoft.com/office/powerpoint/2010/main" val="31445345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355001" y="372942"/>
                <a:ext cx="11596743" cy="6364114"/>
              </a:xfrm>
              <a:prstGeom prst="rect">
                <a:avLst/>
              </a:prstGeom>
            </p:spPr>
            <p:txBody>
              <a:bodyPr wrap="square">
                <a:spAutoFit/>
              </a:bodyPr>
              <a:lstStyle/>
              <a:p>
                <a:r>
                  <a:rPr lang="en-US" dirty="0" smtClean="0">
                    <a:latin typeface="Times New Roman" panose="02020603050405020304" pitchFamily="18" charset="0"/>
                    <a:ea typeface="Times New Roman" panose="02020603050405020304" pitchFamily="18" charset="0"/>
                  </a:rPr>
                  <a:t>The </a:t>
                </a:r>
                <a:r>
                  <a:rPr lang="en-US" dirty="0">
                    <a:latin typeface="Times New Roman" panose="02020603050405020304" pitchFamily="18" charset="0"/>
                    <a:ea typeface="Times New Roman" panose="02020603050405020304" pitchFamily="18" charset="0"/>
                  </a:rPr>
                  <a:t>Ricci curvature tensors </a:t>
                </a:r>
                <a14:m>
                  <m:oMath xmlns:m="http://schemas.openxmlformats.org/officeDocument/2006/math">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ℛ</m:t>
                        </m:r>
                      </m:e>
                      <m:sub>
                        <m:r>
                          <a:rPr lang="en-US" i="1">
                            <a:latin typeface="Cambria Math" panose="02040503050406030204" pitchFamily="18" charset="0"/>
                            <a:ea typeface="Times New Roman" panose="02020603050405020304" pitchFamily="18" charset="0"/>
                            <a:cs typeface="Times New Roman" panose="02020603050405020304" pitchFamily="18" charset="0"/>
                          </a:rPr>
                          <m:t>𝑖𝑖</m:t>
                        </m:r>
                      </m:sub>
                    </m:sSub>
                  </m:oMath>
                </a14:m>
                <a:r>
                  <a:rPr lang="en-US" dirty="0">
                    <a:latin typeface="Times New Roman" panose="02020603050405020304" pitchFamily="18" charset="0"/>
                    <a:ea typeface="Times New Roman" panose="02020603050405020304" pitchFamily="18" charset="0"/>
                  </a:rPr>
                  <a:t> for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𝑖</m:t>
                    </m:r>
                    <m:r>
                      <a:rPr lang="en-US" i="1">
                        <a:latin typeface="Cambria Math" panose="02040503050406030204" pitchFamily="18" charset="0"/>
                        <a:ea typeface="Times New Roman" panose="02020603050405020304" pitchFamily="18" charset="0"/>
                        <a:cs typeface="Times New Roman" panose="02020603050405020304" pitchFamily="18" charset="0"/>
                      </a:rPr>
                      <m:t>=0</m:t>
                    </m:r>
                  </m:oMath>
                </a14:m>
                <a:r>
                  <a:rPr lang="en-US" dirty="0">
                    <a:latin typeface="Times New Roman" panose="02020603050405020304" pitchFamily="18" charset="0"/>
                    <a:ea typeface="Times New Roman" panose="02020603050405020304" pitchFamily="18" charset="0"/>
                  </a:rPr>
                  <a:t> to 3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𝑡</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𝑟</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𝜃</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𝜙</m:t>
                    </m:r>
                    <m:r>
                      <a:rPr lang="en-US" i="1">
                        <a:latin typeface="Cambria Math" panose="02040503050406030204" pitchFamily="18" charset="0"/>
                        <a:ea typeface="Times New Roman" panose="02020603050405020304" pitchFamily="18" charset="0"/>
                        <a:cs typeface="Times New Roman" panose="02020603050405020304" pitchFamily="18" charset="0"/>
                      </a:rPr>
                      <m:t>)</m:t>
                    </m:r>
                  </m:oMath>
                </a14:m>
                <a:r>
                  <a:rPr lang="en-US" dirty="0">
                    <a:latin typeface="Times New Roman" panose="02020603050405020304" pitchFamily="18" charset="0"/>
                    <a:ea typeface="Times New Roman" panose="02020603050405020304" pitchFamily="18" charset="0"/>
                  </a:rPr>
                  <a:t> set equal to zero to derive the Schwarzschild metric determining that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𝑎</m:t>
                    </m:r>
                    <m:d>
                      <m:dPr>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𝑟</m:t>
                        </m:r>
                      </m:e>
                    </m:d>
                    <m:r>
                      <a:rPr lang="en-US"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a:latin typeface="Cambria Math" panose="02040503050406030204" pitchFamily="18" charset="0"/>
                            <a:ea typeface="Times New Roman" panose="02020603050405020304" pitchFamily="18" charset="0"/>
                            <a:cs typeface="Times New Roman" panose="02020603050405020304" pitchFamily="18" charset="0"/>
                          </a:rPr>
                          <m:t>log</m:t>
                        </m:r>
                      </m:e>
                      <m:sub>
                        <m:r>
                          <a:rPr lang="en-US" i="1">
                            <a:latin typeface="Cambria Math" panose="02040503050406030204" pitchFamily="18" charset="0"/>
                            <a:ea typeface="Times New Roman" panose="02020603050405020304" pitchFamily="18" charset="0"/>
                            <a:cs typeface="Times New Roman" panose="02020603050405020304" pitchFamily="18" charset="0"/>
                          </a:rPr>
                          <m:t>𝑒</m:t>
                        </m:r>
                      </m:sub>
                    </m:sSub>
                    <m:d>
                      <m:dPr>
                        <m:begChr m:val="["/>
                        <m:endChr m:val="]"/>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1−</m:t>
                        </m:r>
                        <m:f>
                          <m:fPr>
                            <m:type m:val="lin"/>
                            <m:ctrlPr>
                              <a:rPr lang="en-US" i="1">
                                <a:latin typeface="Cambria Math" panose="02040503050406030204" pitchFamily="18" charset="0"/>
                                <a:ea typeface="Times New Roman" panose="02020603050405020304" pitchFamily="18" charset="0"/>
                                <a:cs typeface="Times New Roman" panose="02020603050405020304" pitchFamily="18" charset="0"/>
                              </a:rPr>
                            </m:ctrlPr>
                          </m:fPr>
                          <m:num>
                            <m:r>
                              <a:rPr lang="en-US" i="1">
                                <a:latin typeface="Cambria Math" panose="02040503050406030204" pitchFamily="18" charset="0"/>
                                <a:ea typeface="Times New Roman" panose="02020603050405020304" pitchFamily="18" charset="0"/>
                                <a:cs typeface="Times New Roman" panose="02020603050405020304" pitchFamily="18" charset="0"/>
                              </a:rPr>
                              <m:t>𝐺</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𝑀</m:t>
                                </m:r>
                              </m:e>
                              <m:sub>
                                <m:r>
                                  <a:rPr lang="en-US" i="1">
                                    <a:latin typeface="Cambria Math" panose="02040503050406030204" pitchFamily="18" charset="0"/>
                                    <a:ea typeface="Times New Roman" panose="02020603050405020304" pitchFamily="18" charset="0"/>
                                    <a:cs typeface="Times New Roman" panose="02020603050405020304" pitchFamily="18" charset="0"/>
                                  </a:rPr>
                                  <m:t>0</m:t>
                                </m:r>
                              </m:sub>
                            </m:sSub>
                          </m:num>
                          <m:den>
                            <m:d>
                              <m:dPr>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sSup>
                                  <m:s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pPr>
                                  <m:e>
                                    <m:r>
                                      <a:rPr lang="en-US" i="1">
                                        <a:latin typeface="Cambria Math" panose="02040503050406030204" pitchFamily="18" charset="0"/>
                                        <a:ea typeface="Times New Roman" panose="02020603050405020304" pitchFamily="18" charset="0"/>
                                        <a:cs typeface="Times New Roman" panose="02020603050405020304" pitchFamily="18" charset="0"/>
                                      </a:rPr>
                                      <m:t>𝑐</m:t>
                                    </m:r>
                                  </m:e>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p>
                                <m:r>
                                  <a:rPr lang="en-US" i="1">
                                    <a:latin typeface="Cambria Math" panose="02040503050406030204" pitchFamily="18" charset="0"/>
                                    <a:ea typeface="Times New Roman" panose="02020603050405020304" pitchFamily="18" charset="0"/>
                                    <a:cs typeface="Times New Roman" panose="02020603050405020304" pitchFamily="18" charset="0"/>
                                  </a:rPr>
                                  <m:t>𝑟</m:t>
                                </m:r>
                              </m:e>
                            </m:d>
                          </m:den>
                        </m:f>
                      </m:e>
                    </m:d>
                  </m:oMath>
                </a14:m>
                <a:endParaRPr lang="en-US" dirty="0">
                  <a:effectLst/>
                </a:endParaRPr>
              </a:p>
              <a:p>
                <a:r>
                  <a:rPr lang="en-US" sz="1050" dirty="0">
                    <a:effectLst/>
                    <a:latin typeface="Times New Roman" panose="02020603050405020304" pitchFamily="18" charset="0"/>
                    <a:ea typeface="Times New Roman" panose="02020603050405020304" pitchFamily="18" charset="0"/>
                  </a:rPr>
                  <a:t> </a:t>
                </a:r>
                <a:endParaRPr lang="en-US" dirty="0">
                  <a:effectLst/>
                </a:endParaRP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ℛ</m:t>
                          </m:r>
                        </m:e>
                        <m:sub>
                          <m:r>
                            <a:rPr lang="en-US" b="0" i="1" smtClean="0">
                              <a:latin typeface="Cambria Math" panose="02040503050406030204" pitchFamily="18" charset="0"/>
                              <a:cs typeface="Times New Roman" panose="02020603050405020304" pitchFamily="18" charset="0"/>
                            </a:rPr>
                            <m:t>𝑡𝑡</m:t>
                          </m:r>
                        </m:sub>
                      </m:sSub>
                      <m:r>
                        <a:rPr lang="en-US" b="0" i="1" smtClean="0">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ℛ</m:t>
                          </m:r>
                        </m:e>
                        <m:sub>
                          <m:r>
                            <a:rPr lang="en-US" i="1">
                              <a:latin typeface="Cambria Math" panose="02040503050406030204" pitchFamily="18" charset="0"/>
                              <a:cs typeface="Times New Roman" panose="02020603050405020304" pitchFamily="18" charset="0"/>
                            </a:rPr>
                            <m:t>00</m:t>
                          </m:r>
                        </m:sub>
                      </m:sSub>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m:t>
                          </m:r>
                        </m:num>
                        <m:den>
                          <m:r>
                            <a:rPr lang="en-US" i="1">
                              <a:latin typeface="Cambria Math" panose="02040503050406030204" pitchFamily="18" charset="0"/>
                              <a:cs typeface="Times New Roman" panose="02020603050405020304" pitchFamily="18" charset="0"/>
                            </a:rPr>
                            <m:t>2</m:t>
                          </m:r>
                        </m:den>
                      </m:f>
                      <m:d>
                        <m:dPr>
                          <m:begChr m:val="["/>
                          <m:endChr m:val="]"/>
                          <m:ctrlPr>
                            <a:rPr lang="en-US" i="1">
                              <a:latin typeface="Cambria Math" panose="02040503050406030204" pitchFamily="18" charset="0"/>
                              <a:cs typeface="Times New Roman" panose="02020603050405020304" pitchFamily="18" charset="0"/>
                            </a:rPr>
                          </m:ctrlPr>
                        </m:dPr>
                        <m:e>
                          <m:f>
                            <m:fPr>
                              <m:ctrlPr>
                                <a:rPr lang="en-US" i="1">
                                  <a:latin typeface="Cambria Math" panose="02040503050406030204" pitchFamily="18" charset="0"/>
                                  <a:cs typeface="Times New Roman" panose="02020603050405020304" pitchFamily="18" charset="0"/>
                                </a:rPr>
                              </m:ctrlPr>
                            </m:fPr>
                            <m:num>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𝑑</m:t>
                                  </m:r>
                                </m:e>
                                <m:sup>
                                  <m:r>
                                    <a:rPr lang="en-US" i="1">
                                      <a:latin typeface="Cambria Math" panose="02040503050406030204" pitchFamily="18" charset="0"/>
                                      <a:cs typeface="Times New Roman" panose="02020603050405020304" pitchFamily="18" charset="0"/>
                                    </a:rPr>
                                    <m:t>2</m:t>
                                  </m:r>
                                </m:sup>
                              </m:sSup>
                              <m:r>
                                <a:rPr lang="en-US" i="1">
                                  <a:latin typeface="Cambria Math" panose="02040503050406030204" pitchFamily="18" charset="0"/>
                                  <a:cs typeface="Times New Roman" panose="02020603050405020304" pitchFamily="18" charset="0"/>
                                </a:rPr>
                                <m:t>𝑎</m:t>
                              </m:r>
                            </m:num>
                            <m:den>
                              <m:r>
                                <a:rPr lang="en-US" i="1">
                                  <a:latin typeface="Cambria Math" panose="02040503050406030204" pitchFamily="18" charset="0"/>
                                  <a:cs typeface="Times New Roman" panose="02020603050405020304" pitchFamily="18" charset="0"/>
                                </a:rPr>
                                <m:t>𝑑</m:t>
                              </m:r>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𝑟</m:t>
                                  </m:r>
                                </m:e>
                                <m:sup>
                                  <m:r>
                                    <a:rPr lang="en-US" i="1">
                                      <a:latin typeface="Cambria Math" panose="02040503050406030204" pitchFamily="18" charset="0"/>
                                      <a:cs typeface="Times New Roman" panose="02020603050405020304" pitchFamily="18" charset="0"/>
                                    </a:rPr>
                                    <m:t>2</m:t>
                                  </m:r>
                                </m:sup>
                              </m:sSup>
                            </m:den>
                          </m:f>
                          <m:r>
                            <a:rPr lang="en-US" i="1">
                              <a:latin typeface="Cambria Math" panose="02040503050406030204" pitchFamily="18" charset="0"/>
                              <a:cs typeface="Times New Roman" panose="02020603050405020304" pitchFamily="18" charset="0"/>
                            </a:rPr>
                            <m:t>+</m:t>
                          </m:r>
                          <m:sSup>
                            <m:sSupPr>
                              <m:ctrlPr>
                                <a:rPr lang="en-US" i="1">
                                  <a:latin typeface="Cambria Math" panose="02040503050406030204" pitchFamily="18" charset="0"/>
                                  <a:cs typeface="Times New Roman" panose="02020603050405020304" pitchFamily="18" charset="0"/>
                                </a:rPr>
                              </m:ctrlPr>
                            </m:sSupPr>
                            <m:e>
                              <m:d>
                                <m:dPr>
                                  <m:ctrlPr>
                                    <a:rPr lang="en-US" i="1">
                                      <a:latin typeface="Cambria Math" panose="02040503050406030204" pitchFamily="18" charset="0"/>
                                      <a:cs typeface="Times New Roman" panose="02020603050405020304" pitchFamily="18" charset="0"/>
                                    </a:rPr>
                                  </m:ctrlPr>
                                </m:dPr>
                                <m:e>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𝑑𝑎</m:t>
                                      </m:r>
                                    </m:num>
                                    <m:den>
                                      <m:r>
                                        <a:rPr lang="en-US" i="1">
                                          <a:latin typeface="Cambria Math" panose="02040503050406030204" pitchFamily="18" charset="0"/>
                                          <a:cs typeface="Times New Roman" panose="02020603050405020304" pitchFamily="18" charset="0"/>
                                        </a:rPr>
                                        <m:t>𝑑𝑟</m:t>
                                      </m:r>
                                    </m:den>
                                  </m:f>
                                </m:e>
                              </m:d>
                            </m:e>
                            <m:sup>
                              <m:r>
                                <a:rPr lang="en-US" i="1">
                                  <a:latin typeface="Cambria Math" panose="02040503050406030204" pitchFamily="18" charset="0"/>
                                  <a:cs typeface="Times New Roman" panose="02020603050405020304" pitchFamily="18" charset="0"/>
                                </a:rPr>
                                <m:t>2</m:t>
                              </m:r>
                            </m:sup>
                          </m:sSup>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2</m:t>
                              </m:r>
                            </m:num>
                            <m:den>
                              <m:r>
                                <a:rPr lang="en-US" i="1">
                                  <a:latin typeface="Cambria Math" panose="02040503050406030204" pitchFamily="18" charset="0"/>
                                  <a:cs typeface="Times New Roman" panose="02020603050405020304" pitchFamily="18" charset="0"/>
                                </a:rPr>
                                <m:t>𝑟</m:t>
                              </m:r>
                            </m:den>
                          </m:f>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𝑑𝑎</m:t>
                              </m:r>
                            </m:num>
                            <m:den>
                              <m:r>
                                <a:rPr lang="en-US" i="1">
                                  <a:latin typeface="Cambria Math" panose="02040503050406030204" pitchFamily="18" charset="0"/>
                                  <a:cs typeface="Times New Roman" panose="02020603050405020304" pitchFamily="18" charset="0"/>
                                </a:rPr>
                                <m:t>𝑑𝑟</m:t>
                              </m:r>
                            </m:den>
                          </m:f>
                        </m:e>
                      </m:d>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𝑒</m:t>
                          </m:r>
                        </m:e>
                        <m:sup>
                          <m:r>
                            <a:rPr lang="en-US" i="1">
                              <a:latin typeface="Cambria Math" panose="02040503050406030204" pitchFamily="18" charset="0"/>
                              <a:cs typeface="Times New Roman" panose="02020603050405020304" pitchFamily="18" charset="0"/>
                            </a:rPr>
                            <m:t>2</m:t>
                          </m:r>
                          <m:r>
                            <a:rPr lang="en-US" i="1">
                              <a:latin typeface="Cambria Math" panose="02040503050406030204" pitchFamily="18" charset="0"/>
                              <a:cs typeface="Times New Roman" panose="02020603050405020304" pitchFamily="18" charset="0"/>
                            </a:rPr>
                            <m:t>𝑎</m:t>
                          </m:r>
                        </m:sup>
                      </m:sSup>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𝑐</m:t>
                          </m:r>
                        </m:e>
                        <m:sup>
                          <m:r>
                            <a:rPr lang="en-US" i="1">
                              <a:latin typeface="Cambria Math" panose="02040503050406030204" pitchFamily="18" charset="0"/>
                              <a:cs typeface="Times New Roman" panose="02020603050405020304" pitchFamily="18" charset="0"/>
                            </a:rPr>
                            <m:t>2</m:t>
                          </m:r>
                        </m:sup>
                      </m:sSup>
                    </m:oMath>
                  </m:oMathPara>
                </a14:m>
                <a:endParaRPr lang="en-US" dirty="0">
                  <a:effectLst/>
                </a:endParaRPr>
              </a:p>
              <a:p>
                <a:r>
                  <a:rPr lang="en-US" sz="1050" dirty="0">
                    <a:effectLst/>
                    <a:latin typeface="Times New Roman" panose="02020603050405020304" pitchFamily="18" charset="0"/>
                    <a:ea typeface="Times New Roman" panose="02020603050405020304" pitchFamily="18" charset="0"/>
                  </a:rPr>
                  <a:t> </a:t>
                </a:r>
                <a:endParaRPr lang="en-US" dirty="0">
                  <a:effectLst/>
                </a:endParaRP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ℛ</m:t>
                          </m:r>
                        </m:e>
                        <m:sub>
                          <m:r>
                            <a:rPr lang="en-US" b="0" i="1" smtClean="0">
                              <a:latin typeface="Cambria Math" panose="02040503050406030204" pitchFamily="18" charset="0"/>
                              <a:cs typeface="Times New Roman" panose="02020603050405020304" pitchFamily="18" charset="0"/>
                            </a:rPr>
                            <m:t>𝑟𝑟</m:t>
                          </m:r>
                        </m:sub>
                      </m:sSub>
                      <m:r>
                        <a:rPr lang="en-US" b="0" i="1" smtClean="0">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ℛ</m:t>
                          </m:r>
                        </m:e>
                        <m:sub>
                          <m:r>
                            <a:rPr lang="en-US" i="1">
                              <a:latin typeface="Cambria Math" panose="02040503050406030204" pitchFamily="18" charset="0"/>
                              <a:cs typeface="Times New Roman" panose="02020603050405020304" pitchFamily="18" charset="0"/>
                            </a:rPr>
                            <m:t>11</m:t>
                          </m:r>
                        </m:sub>
                      </m:sSub>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m:t>
                          </m:r>
                        </m:num>
                        <m:den>
                          <m:r>
                            <a:rPr lang="en-US" i="1">
                              <a:latin typeface="Cambria Math" panose="02040503050406030204" pitchFamily="18" charset="0"/>
                              <a:cs typeface="Times New Roman" panose="02020603050405020304" pitchFamily="18" charset="0"/>
                            </a:rPr>
                            <m:t>2</m:t>
                          </m:r>
                        </m:den>
                      </m:f>
                      <m:d>
                        <m:dPr>
                          <m:begChr m:val="["/>
                          <m:endChr m:val="]"/>
                          <m:ctrlPr>
                            <a:rPr lang="en-US" i="1">
                              <a:latin typeface="Cambria Math" panose="02040503050406030204" pitchFamily="18" charset="0"/>
                              <a:cs typeface="Times New Roman" panose="02020603050405020304" pitchFamily="18" charset="0"/>
                            </a:rPr>
                          </m:ctrlPr>
                        </m:dPr>
                        <m:e>
                          <m:f>
                            <m:fPr>
                              <m:ctrlPr>
                                <a:rPr lang="en-US" i="1">
                                  <a:latin typeface="Cambria Math" panose="02040503050406030204" pitchFamily="18" charset="0"/>
                                  <a:cs typeface="Times New Roman" panose="02020603050405020304" pitchFamily="18" charset="0"/>
                                </a:rPr>
                              </m:ctrlPr>
                            </m:fPr>
                            <m:num>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𝑑</m:t>
                                  </m:r>
                                </m:e>
                                <m:sup>
                                  <m:r>
                                    <a:rPr lang="en-US" i="1">
                                      <a:latin typeface="Cambria Math" panose="02040503050406030204" pitchFamily="18" charset="0"/>
                                      <a:cs typeface="Times New Roman" panose="02020603050405020304" pitchFamily="18" charset="0"/>
                                    </a:rPr>
                                    <m:t>2</m:t>
                                  </m:r>
                                </m:sup>
                              </m:sSup>
                              <m:r>
                                <a:rPr lang="en-US" i="1">
                                  <a:latin typeface="Cambria Math" panose="02040503050406030204" pitchFamily="18" charset="0"/>
                                  <a:cs typeface="Times New Roman" panose="02020603050405020304" pitchFamily="18" charset="0"/>
                                </a:rPr>
                                <m:t>𝑎</m:t>
                              </m:r>
                            </m:num>
                            <m:den>
                              <m:r>
                                <a:rPr lang="en-US" i="1">
                                  <a:latin typeface="Cambria Math" panose="02040503050406030204" pitchFamily="18" charset="0"/>
                                  <a:cs typeface="Times New Roman" panose="02020603050405020304" pitchFamily="18" charset="0"/>
                                </a:rPr>
                                <m:t>𝑑</m:t>
                              </m:r>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𝑟</m:t>
                                  </m:r>
                                </m:e>
                                <m:sup>
                                  <m:r>
                                    <a:rPr lang="en-US" i="1">
                                      <a:latin typeface="Cambria Math" panose="02040503050406030204" pitchFamily="18" charset="0"/>
                                      <a:cs typeface="Times New Roman" panose="02020603050405020304" pitchFamily="18" charset="0"/>
                                    </a:rPr>
                                    <m:t>2</m:t>
                                  </m:r>
                                </m:sup>
                              </m:sSup>
                            </m:den>
                          </m:f>
                          <m:r>
                            <a:rPr lang="en-US" i="1">
                              <a:latin typeface="Cambria Math" panose="02040503050406030204" pitchFamily="18" charset="0"/>
                              <a:cs typeface="Times New Roman" panose="02020603050405020304" pitchFamily="18" charset="0"/>
                            </a:rPr>
                            <m:t>+</m:t>
                          </m:r>
                          <m:sSup>
                            <m:sSupPr>
                              <m:ctrlPr>
                                <a:rPr lang="en-US" i="1">
                                  <a:latin typeface="Cambria Math" panose="02040503050406030204" pitchFamily="18" charset="0"/>
                                  <a:cs typeface="Times New Roman" panose="02020603050405020304" pitchFamily="18" charset="0"/>
                                </a:rPr>
                              </m:ctrlPr>
                            </m:sSupPr>
                            <m:e>
                              <m:d>
                                <m:dPr>
                                  <m:ctrlPr>
                                    <a:rPr lang="en-US" i="1">
                                      <a:latin typeface="Cambria Math" panose="02040503050406030204" pitchFamily="18" charset="0"/>
                                      <a:cs typeface="Times New Roman" panose="02020603050405020304" pitchFamily="18" charset="0"/>
                                    </a:rPr>
                                  </m:ctrlPr>
                                </m:dPr>
                                <m:e>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𝑑𝑎</m:t>
                                      </m:r>
                                    </m:num>
                                    <m:den>
                                      <m:r>
                                        <a:rPr lang="en-US" i="1">
                                          <a:latin typeface="Cambria Math" panose="02040503050406030204" pitchFamily="18" charset="0"/>
                                          <a:cs typeface="Times New Roman" panose="02020603050405020304" pitchFamily="18" charset="0"/>
                                        </a:rPr>
                                        <m:t>𝑑𝑟</m:t>
                                      </m:r>
                                    </m:den>
                                  </m:f>
                                </m:e>
                              </m:d>
                            </m:e>
                            <m:sup>
                              <m:r>
                                <a:rPr lang="en-US" i="1">
                                  <a:latin typeface="Cambria Math" panose="02040503050406030204" pitchFamily="18" charset="0"/>
                                  <a:cs typeface="Times New Roman" panose="02020603050405020304" pitchFamily="18" charset="0"/>
                                </a:rPr>
                                <m:t>2</m:t>
                              </m:r>
                            </m:sup>
                          </m:sSup>
                          <m:r>
                            <a:rPr lang="en-US" i="1">
                              <a:latin typeface="Cambria Math" panose="02040503050406030204" pitchFamily="18" charset="0"/>
                              <a:cs typeface="Times New Roman" panose="02020603050405020304" pitchFamily="18" charset="0"/>
                            </a:rPr>
                            <m:t>+2</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𝑑𝑎</m:t>
                              </m:r>
                            </m:num>
                            <m:den>
                              <m:r>
                                <a:rPr lang="en-US" i="1">
                                  <a:latin typeface="Cambria Math" panose="02040503050406030204" pitchFamily="18" charset="0"/>
                                  <a:cs typeface="Times New Roman" panose="02020603050405020304" pitchFamily="18" charset="0"/>
                                </a:rPr>
                                <m:t>𝑑𝑟</m:t>
                              </m:r>
                            </m:den>
                          </m:f>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m:t>
                              </m:r>
                            </m:num>
                            <m:den>
                              <m:r>
                                <a:rPr lang="en-US" i="1">
                                  <a:latin typeface="Cambria Math" panose="02040503050406030204" pitchFamily="18" charset="0"/>
                                  <a:cs typeface="Times New Roman" panose="02020603050405020304" pitchFamily="18" charset="0"/>
                                </a:rPr>
                                <m:t>𝑟</m:t>
                              </m:r>
                            </m:den>
                          </m:f>
                        </m:e>
                      </m:d>
                    </m:oMath>
                  </m:oMathPara>
                </a14:m>
                <a:endParaRPr lang="en-US" dirty="0">
                  <a:effectLst/>
                </a:endParaRPr>
              </a:p>
              <a:p>
                <a:r>
                  <a:rPr lang="en-US" sz="1050" dirty="0">
                    <a:effectLst/>
                    <a:latin typeface="Times New Roman" panose="02020603050405020304" pitchFamily="18" charset="0"/>
                    <a:ea typeface="Times New Roman" panose="02020603050405020304" pitchFamily="18" charset="0"/>
                  </a:rPr>
                  <a:t> </a:t>
                </a:r>
                <a:endParaRPr lang="en-US" dirty="0">
                  <a:effectLst/>
                </a:endParaRP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ℛ</m:t>
                          </m:r>
                        </m:e>
                        <m:sub>
                          <m:r>
                            <a:rPr lang="en-US" i="1" smtClean="0">
                              <a:latin typeface="Cambria Math" panose="02040503050406030204" pitchFamily="18" charset="0"/>
                              <a:ea typeface="Cambria Math" panose="02040503050406030204" pitchFamily="18" charset="0"/>
                              <a:cs typeface="Times New Roman" panose="02020603050405020304" pitchFamily="18" charset="0"/>
                            </a:rPr>
                            <m:t>𝜃𝜃</m:t>
                          </m:r>
                        </m:sub>
                      </m:sSub>
                      <m:r>
                        <a:rPr lang="en-US" b="0" i="1" smtClean="0">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ℛ</m:t>
                          </m:r>
                        </m:e>
                        <m:sub>
                          <m:r>
                            <a:rPr lang="en-US" i="1">
                              <a:latin typeface="Cambria Math" panose="02040503050406030204" pitchFamily="18" charset="0"/>
                              <a:cs typeface="Times New Roman" panose="02020603050405020304" pitchFamily="18" charset="0"/>
                            </a:rPr>
                            <m:t>22</m:t>
                          </m:r>
                        </m:sub>
                      </m:sSub>
                      <m:r>
                        <a:rPr lang="en-US" i="1">
                          <a:latin typeface="Cambria Math" panose="02040503050406030204" pitchFamily="18" charset="0"/>
                          <a:cs typeface="Times New Roman" panose="02020603050405020304" pitchFamily="18" charset="0"/>
                        </a:rPr>
                        <m:t>=−</m:t>
                      </m:r>
                      <m:d>
                        <m:dPr>
                          <m:ctrlPr>
                            <a:rPr lang="en-US" i="1">
                              <a:latin typeface="Cambria Math" panose="02040503050406030204" pitchFamily="18" charset="0"/>
                              <a:cs typeface="Times New Roman" panose="02020603050405020304" pitchFamily="18" charset="0"/>
                            </a:rPr>
                          </m:ctrlPr>
                        </m:dPr>
                        <m:e>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𝑑𝑎</m:t>
                              </m:r>
                            </m:num>
                            <m:den>
                              <m:r>
                                <a:rPr lang="en-US" i="1">
                                  <a:latin typeface="Cambria Math" panose="02040503050406030204" pitchFamily="18" charset="0"/>
                                  <a:cs typeface="Times New Roman" panose="02020603050405020304" pitchFamily="18" charset="0"/>
                                </a:rPr>
                                <m:t>𝑑𝑟</m:t>
                              </m:r>
                            </m:den>
                          </m:f>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+1</m:t>
                          </m:r>
                        </m:e>
                      </m:d>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𝑒</m:t>
                          </m:r>
                        </m:e>
                        <m:sup>
                          <m:r>
                            <a:rPr lang="en-US" i="1">
                              <a:latin typeface="Cambria Math" panose="02040503050406030204" pitchFamily="18" charset="0"/>
                              <a:cs typeface="Times New Roman" panose="02020603050405020304" pitchFamily="18" charset="0"/>
                            </a:rPr>
                            <m:t>𝑎</m:t>
                          </m:r>
                        </m:sup>
                      </m:sSup>
                      <m:r>
                        <a:rPr lang="en-US" i="1">
                          <a:latin typeface="Cambria Math" panose="02040503050406030204" pitchFamily="18" charset="0"/>
                          <a:cs typeface="Times New Roman" panose="02020603050405020304" pitchFamily="18" charset="0"/>
                        </a:rPr>
                        <m:t>+1</m:t>
                      </m:r>
                    </m:oMath>
                  </m:oMathPara>
                </a14:m>
                <a:endParaRPr lang="en-US" dirty="0">
                  <a:effectLst/>
                </a:endParaRPr>
              </a:p>
              <a:p>
                <a:r>
                  <a:rPr lang="en-US" sz="1050" dirty="0">
                    <a:effectLst/>
                    <a:latin typeface="Times New Roman" panose="02020603050405020304" pitchFamily="18" charset="0"/>
                    <a:ea typeface="Times New Roman" panose="02020603050405020304" pitchFamily="18" charset="0"/>
                  </a:rPr>
                  <a:t> </a:t>
                </a:r>
                <a:endParaRPr lang="en-US" dirty="0">
                  <a:effectLst/>
                </a:endParaRP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ℛ</m:t>
                          </m:r>
                        </m:e>
                        <m:sub>
                          <m:r>
                            <a:rPr lang="en-US" i="1" smtClean="0">
                              <a:latin typeface="Cambria Math" panose="02040503050406030204" pitchFamily="18" charset="0"/>
                              <a:ea typeface="Cambria Math" panose="02040503050406030204" pitchFamily="18" charset="0"/>
                              <a:cs typeface="Times New Roman" panose="02020603050405020304" pitchFamily="18" charset="0"/>
                            </a:rPr>
                            <m:t>𝜙𝜙</m:t>
                          </m:r>
                        </m:sub>
                      </m:sSub>
                      <m:r>
                        <a:rPr lang="en-US" b="0" i="1" smtClean="0">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ℛ</m:t>
                          </m:r>
                        </m:e>
                        <m:sub>
                          <m:r>
                            <a:rPr lang="en-US" i="1">
                              <a:latin typeface="Cambria Math" panose="02040503050406030204" pitchFamily="18" charset="0"/>
                              <a:ea typeface="Calibri" panose="020F0502020204030204" pitchFamily="34" charset="0"/>
                              <a:cs typeface="Times New Roman" panose="02020603050405020304" pitchFamily="18" charset="0"/>
                            </a:rPr>
                            <m:t>33</m:t>
                          </m:r>
                        </m:sub>
                      </m:sSub>
                      <m:r>
                        <a:rPr lang="en-US" i="1">
                          <a:latin typeface="Cambria Math" panose="02040503050406030204" pitchFamily="18" charset="0"/>
                          <a:ea typeface="Calibri" panose="020F0502020204030204" pitchFamily="34" charset="0"/>
                          <a:cs typeface="Times New Roman" panose="02020603050405020304" pitchFamily="18" charset="0"/>
                        </a:rPr>
                        <m:t>=</m:t>
                      </m:r>
                      <m:d>
                        <m:dPr>
                          <m:begChr m:val="["/>
                          <m:endChr m:val="]"/>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libri" panose="020F0502020204030204" pitchFamily="34" charset="0"/>
                              <a:cs typeface="Times New Roman" panose="02020603050405020304" pitchFamily="18" charset="0"/>
                            </a:rPr>
                            <m:t>−</m:t>
                          </m:r>
                          <m:d>
                            <m:dPr>
                              <m:ctrlPr>
                                <a:rPr lang="en-US" i="1">
                                  <a:latin typeface="Cambria Math" panose="02040503050406030204" pitchFamily="18" charset="0"/>
                                  <a:cs typeface="Times New Roman" panose="02020603050405020304" pitchFamily="18" charset="0"/>
                                </a:rPr>
                              </m:ctrlPr>
                            </m:dPr>
                            <m:e>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ea typeface="Calibri" panose="020F0502020204030204" pitchFamily="34" charset="0"/>
                                      <a:cs typeface="Times New Roman" panose="02020603050405020304" pitchFamily="18" charset="0"/>
                                    </a:rPr>
                                    <m:t>𝑑𝑎</m:t>
                                  </m:r>
                                </m:num>
                                <m:den>
                                  <m:r>
                                    <a:rPr lang="en-US" i="1">
                                      <a:latin typeface="Cambria Math" panose="02040503050406030204" pitchFamily="18" charset="0"/>
                                      <a:ea typeface="Calibri" panose="020F0502020204030204" pitchFamily="34" charset="0"/>
                                      <a:cs typeface="Times New Roman" panose="02020603050405020304" pitchFamily="18" charset="0"/>
                                    </a:rPr>
                                    <m:t>𝑑𝑟</m:t>
                                  </m:r>
                                </m:den>
                              </m:f>
                              <m:r>
                                <a:rPr lang="en-US" i="1">
                                  <a:latin typeface="Cambria Math" panose="02040503050406030204" pitchFamily="18" charset="0"/>
                                  <a:ea typeface="Calibri" panose="020F0502020204030204" pitchFamily="34" charset="0"/>
                                  <a:cs typeface="Times New Roman" panose="02020603050405020304" pitchFamily="18" charset="0"/>
                                </a:rPr>
                                <m:t>𝑟</m:t>
                              </m:r>
                              <m:r>
                                <a:rPr lang="en-US" i="1">
                                  <a:latin typeface="Cambria Math" panose="02040503050406030204" pitchFamily="18" charset="0"/>
                                  <a:ea typeface="Calibri" panose="020F0502020204030204" pitchFamily="34" charset="0"/>
                                  <a:cs typeface="Times New Roman" panose="02020603050405020304" pitchFamily="18" charset="0"/>
                                </a:rPr>
                                <m:t>+1</m:t>
                              </m:r>
                            </m:e>
                          </m:d>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libri" panose="020F0502020204030204" pitchFamily="34" charset="0"/>
                                  <a:cs typeface="Times New Roman" panose="02020603050405020304" pitchFamily="18" charset="0"/>
                                </a:rPr>
                                <m:t>𝑒</m:t>
                              </m:r>
                            </m:e>
                            <m:sup>
                              <m:r>
                                <a:rPr lang="en-US" i="1">
                                  <a:latin typeface="Cambria Math" panose="02040503050406030204" pitchFamily="18" charset="0"/>
                                  <a:ea typeface="Calibri" panose="020F0502020204030204" pitchFamily="34" charset="0"/>
                                  <a:cs typeface="Times New Roman" panose="02020603050405020304" pitchFamily="18" charset="0"/>
                                </a:rPr>
                                <m:t>𝑎</m:t>
                              </m:r>
                            </m:sup>
                          </m:sSup>
                          <m:r>
                            <a:rPr lang="en-US" i="1">
                              <a:latin typeface="Cambria Math" panose="02040503050406030204" pitchFamily="18" charset="0"/>
                              <a:ea typeface="Calibri" panose="020F0502020204030204" pitchFamily="34" charset="0"/>
                              <a:cs typeface="Times New Roman" panose="02020603050405020304" pitchFamily="18" charset="0"/>
                            </a:rPr>
                            <m:t>+1</m:t>
                          </m:r>
                        </m:e>
                      </m:d>
                      <m:sSup>
                        <m:sSupPr>
                          <m:ctrlPr>
                            <a:rPr lang="en-US" i="1">
                              <a:latin typeface="Cambria Math" panose="02040503050406030204" pitchFamily="18" charset="0"/>
                              <a:cs typeface="Times New Roman" panose="02020603050405020304" pitchFamily="18" charset="0"/>
                            </a:rPr>
                          </m:ctrlPr>
                        </m:sSupPr>
                        <m:e>
                          <m:r>
                            <a:rPr lang="en-US">
                              <a:latin typeface="Cambria Math" panose="02040503050406030204" pitchFamily="18" charset="0"/>
                              <a:ea typeface="Calibri" panose="020F0502020204030204" pitchFamily="34" charset="0"/>
                              <a:cs typeface="Times New Roman" panose="02020603050405020304" pitchFamily="18" charset="0"/>
                            </a:rPr>
                            <m:t> </m:t>
                          </m:r>
                          <m:r>
                            <m:rPr>
                              <m:sty m:val="p"/>
                            </m:rPr>
                            <a:rPr lang="en-US">
                              <a:latin typeface="Cambria Math" panose="02040503050406030204" pitchFamily="18" charset="0"/>
                              <a:ea typeface="Calibri" panose="020F0502020204030204" pitchFamily="34" charset="0"/>
                              <a:cs typeface="Times New Roman" panose="02020603050405020304" pitchFamily="18" charset="0"/>
                            </a:rPr>
                            <m:t>sin</m:t>
                          </m:r>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r>
                        <a:rPr lang="en-US" i="1">
                          <a:latin typeface="Cambria Math" panose="02040503050406030204" pitchFamily="18" charset="0"/>
                          <a:ea typeface="Calibri" panose="020F0502020204030204" pitchFamily="34" charset="0"/>
                          <a:cs typeface="Times New Roman" panose="02020603050405020304" pitchFamily="18" charset="0"/>
                        </a:rPr>
                        <m:t>𝜃</m:t>
                      </m:r>
                      <m:r>
                        <a:rPr lang="en-US" i="1">
                          <a:latin typeface="Cambria Math" panose="02040503050406030204" pitchFamily="18" charset="0"/>
                          <a:ea typeface="Calibri" panose="020F0502020204030204" pitchFamily="34"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ℛ</m:t>
                          </m:r>
                        </m:e>
                        <m:sub>
                          <m:r>
                            <a:rPr lang="en-US" i="1">
                              <a:latin typeface="Cambria Math" panose="02040503050406030204" pitchFamily="18" charset="0"/>
                              <a:ea typeface="Calibri" panose="020F0502020204030204" pitchFamily="34" charset="0"/>
                              <a:cs typeface="Times New Roman" panose="02020603050405020304" pitchFamily="18" charset="0"/>
                            </a:rPr>
                            <m:t>22</m:t>
                          </m:r>
                        </m:sub>
                      </m:sSub>
                      <m:sSup>
                        <m:sSupPr>
                          <m:ctrlPr>
                            <a:rPr lang="en-US" i="1">
                              <a:latin typeface="Cambria Math" panose="02040503050406030204" pitchFamily="18" charset="0"/>
                              <a:cs typeface="Times New Roman" panose="02020603050405020304" pitchFamily="18" charset="0"/>
                            </a:rPr>
                          </m:ctrlPr>
                        </m:sSupPr>
                        <m:e>
                          <m:r>
                            <a:rPr lang="en-US">
                              <a:latin typeface="Cambria Math" panose="02040503050406030204" pitchFamily="18" charset="0"/>
                              <a:ea typeface="Calibri" panose="020F0502020204030204" pitchFamily="34" charset="0"/>
                              <a:cs typeface="Times New Roman" panose="02020603050405020304" pitchFamily="18" charset="0"/>
                            </a:rPr>
                            <m:t> </m:t>
                          </m:r>
                          <m:r>
                            <m:rPr>
                              <m:sty m:val="p"/>
                            </m:rPr>
                            <a:rPr lang="en-US">
                              <a:latin typeface="Cambria Math" panose="02040503050406030204" pitchFamily="18" charset="0"/>
                              <a:ea typeface="Calibri" panose="020F0502020204030204" pitchFamily="34" charset="0"/>
                              <a:cs typeface="Times New Roman" panose="02020603050405020304" pitchFamily="18" charset="0"/>
                            </a:rPr>
                            <m:t>sin</m:t>
                          </m:r>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r>
                        <a:rPr lang="en-US" i="1">
                          <a:latin typeface="Cambria Math" panose="02040503050406030204" pitchFamily="18" charset="0"/>
                          <a:ea typeface="Calibri" panose="020F0502020204030204" pitchFamily="34" charset="0"/>
                          <a:cs typeface="Times New Roman" panose="02020603050405020304" pitchFamily="18" charset="0"/>
                        </a:rPr>
                        <m:t>𝜃</m:t>
                      </m:r>
                    </m:oMath>
                  </m:oMathPara>
                </a14:m>
                <a:endParaRPr lang="en-US" dirty="0" smtClean="0"/>
              </a:p>
              <a:p>
                <a:endParaRPr lang="en-US" sz="80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Therefore if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ℛ</m:t>
                        </m:r>
                      </m:e>
                      <m:sub>
                        <m:r>
                          <a:rPr lang="en-US" i="1">
                            <a:latin typeface="Cambria Math" panose="02040503050406030204" pitchFamily="18" charset="0"/>
                            <a:cs typeface="Times New Roman" panose="02020603050405020304" pitchFamily="18" charset="0"/>
                          </a:rPr>
                          <m:t>00</m:t>
                        </m:r>
                      </m:sub>
                    </m:sSub>
                  </m:oMath>
                </a14:m>
                <a:r>
                  <a:rPr lang="en-US" dirty="0" smtClean="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ℛ</m:t>
                        </m:r>
                      </m:e>
                      <m:sub>
                        <m:r>
                          <a:rPr lang="en-US" i="1">
                            <a:latin typeface="Cambria Math" panose="02040503050406030204" pitchFamily="18" charset="0"/>
                            <a:cs typeface="Times New Roman" panose="02020603050405020304" pitchFamily="18" charset="0"/>
                          </a:rPr>
                          <m:t>11</m:t>
                        </m:r>
                      </m:sub>
                    </m:sSub>
                  </m:oMath>
                </a14:m>
                <a:r>
                  <a:rPr lang="en-US" dirty="0" smtClean="0">
                    <a:latin typeface="Times New Roman" panose="02020603050405020304" pitchFamily="18" charset="0"/>
                    <a:cs typeface="Times New Roman" panose="02020603050405020304" pitchFamily="18" charset="0"/>
                  </a:rPr>
                  <a:t> both equal to zero and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ℛ</m:t>
                        </m:r>
                      </m:e>
                      <m:sub>
                        <m:r>
                          <a:rPr lang="en-US" i="1">
                            <a:latin typeface="Cambria Math" panose="02040503050406030204" pitchFamily="18" charset="0"/>
                            <a:cs typeface="Times New Roman" panose="02020603050405020304" pitchFamily="18" charset="0"/>
                          </a:rPr>
                          <m:t>22</m:t>
                        </m:r>
                      </m:sub>
                    </m:sSub>
                  </m:oMath>
                </a14:m>
                <a:r>
                  <a:rPr lang="en-US" dirty="0" smtClean="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ℛ</m:t>
                        </m:r>
                      </m:e>
                      <m:sub>
                        <m:r>
                          <a:rPr lang="en-US" i="1">
                            <a:latin typeface="Cambria Math" panose="02040503050406030204" pitchFamily="18" charset="0"/>
                            <a:ea typeface="Calibri" panose="020F0502020204030204" pitchFamily="34" charset="0"/>
                            <a:cs typeface="Times New Roman" panose="02020603050405020304" pitchFamily="18" charset="0"/>
                          </a:rPr>
                          <m:t>33</m:t>
                        </m:r>
                      </m:sub>
                    </m:sSub>
                  </m:oMath>
                </a14:m>
                <a:r>
                  <a:rPr lang="en-US" dirty="0" smtClean="0">
                    <a:latin typeface="Times New Roman" panose="02020603050405020304" pitchFamily="18" charset="0"/>
                    <a:cs typeface="Times New Roman" panose="02020603050405020304" pitchFamily="18" charset="0"/>
                  </a:rPr>
                  <a:t> both also to be equal to zero, the following two expressions must also be equal to zero, respectively.</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cs typeface="Times New Roman" panose="02020603050405020304" pitchFamily="18" charset="0"/>
                        </a:rPr>
                        <m:t>−</m:t>
                      </m:r>
                      <m:d>
                        <m:dPr>
                          <m:ctrlPr>
                            <a:rPr lang="en-US" i="1">
                              <a:latin typeface="Cambria Math" panose="02040503050406030204" pitchFamily="18" charset="0"/>
                              <a:cs typeface="Times New Roman" panose="02020603050405020304" pitchFamily="18" charset="0"/>
                            </a:rPr>
                          </m:ctrlPr>
                        </m:dPr>
                        <m:e>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𝑑𝑎</m:t>
                              </m:r>
                            </m:num>
                            <m:den>
                              <m:r>
                                <a:rPr lang="en-US" i="1">
                                  <a:latin typeface="Cambria Math" panose="02040503050406030204" pitchFamily="18" charset="0"/>
                                  <a:cs typeface="Times New Roman" panose="02020603050405020304" pitchFamily="18" charset="0"/>
                                </a:rPr>
                                <m:t>𝑑𝑟</m:t>
                              </m:r>
                            </m:den>
                          </m:f>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+1</m:t>
                          </m:r>
                        </m:e>
                      </m:d>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𝑒</m:t>
                          </m:r>
                        </m:e>
                        <m:sup>
                          <m:r>
                            <a:rPr lang="en-US" i="1">
                              <a:latin typeface="Cambria Math" panose="02040503050406030204" pitchFamily="18" charset="0"/>
                              <a:cs typeface="Times New Roman" panose="02020603050405020304" pitchFamily="18" charset="0"/>
                            </a:rPr>
                            <m:t>𝑎</m:t>
                          </m:r>
                        </m:sup>
                      </m:sSup>
                      <m:r>
                        <a:rPr lang="en-US" i="1">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=0</m:t>
                      </m:r>
                    </m:oMath>
                  </m:oMathPara>
                </a14:m>
                <a:endParaRPr lang="en-US" b="0" i="1" dirty="0" smtClean="0">
                  <a:latin typeface="Cambria Math" panose="02040503050406030204" pitchFamily="18" charset="0"/>
                  <a:cs typeface="Times New Roman" panose="02020603050405020304" pitchFamily="18" charset="0"/>
                </a:endParaRPr>
              </a:p>
              <a:p>
                <a:endParaRPr lang="en-US" sz="800" b="0" i="1" dirty="0" smtClean="0">
                  <a:latin typeface="Cambria Math" panose="020405030504060302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𝑎</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e>
                          </m:d>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𝑟</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r>
                        <a:rPr lang="en-US" i="1">
                          <a:latin typeface="Cambria Math" panose="02040503050406030204" pitchFamily="18" charset="0"/>
                        </a:rPr>
                        <m:t>=0</m:t>
                      </m:r>
                    </m:oMath>
                  </m:oMathPara>
                </a14:m>
                <a:endParaRPr lang="en-US" dirty="0"/>
              </a:p>
            </p:txBody>
          </p:sp>
        </mc:Choice>
        <mc:Fallback xmlns="">
          <p:sp>
            <p:nvSpPr>
              <p:cNvPr id="2" name="Rectangle 1"/>
              <p:cNvSpPr>
                <a:spLocks noRot="1" noChangeAspect="1" noMove="1" noResize="1" noEditPoints="1" noAdjustHandles="1" noChangeArrowheads="1" noChangeShapeType="1" noTextEdit="1"/>
              </p:cNvSpPr>
              <p:nvPr/>
            </p:nvSpPr>
            <p:spPr>
              <a:xfrm>
                <a:off x="355001" y="372942"/>
                <a:ext cx="11596743" cy="6364114"/>
              </a:xfrm>
              <a:prstGeom prst="rect">
                <a:avLst/>
              </a:prstGeom>
              <a:blipFill>
                <a:blip r:embed="rId2"/>
                <a:stretch>
                  <a:fillRect l="-420" t="-2490"/>
                </a:stretch>
              </a:blipFill>
            </p:spPr>
            <p:txBody>
              <a:bodyPr/>
              <a:lstStyle/>
              <a:p>
                <a:r>
                  <a:rPr lang="en-US">
                    <a:noFill/>
                  </a:rPr>
                  <a:t> </a:t>
                </a:r>
              </a:p>
            </p:txBody>
          </p:sp>
        </mc:Fallback>
      </mc:AlternateContent>
    </p:spTree>
    <p:extLst>
      <p:ext uri="{BB962C8B-B14F-4D97-AF65-F5344CB8AC3E}">
        <p14:creationId xmlns:p14="http://schemas.microsoft.com/office/powerpoint/2010/main" val="11559825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376518" y="113195"/>
                <a:ext cx="11629016" cy="6440738"/>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Insert the </a:t>
                </a:r>
                <a:r>
                  <a:rPr lang="en-US" dirty="0" err="1">
                    <a:latin typeface="Times New Roman" panose="02020603050405020304" pitchFamily="18" charset="0"/>
                    <a:cs typeface="Times New Roman" panose="02020603050405020304" pitchFamily="18" charset="0"/>
                  </a:rPr>
                  <a:t>Christoffel</a:t>
                </a:r>
                <a:r>
                  <a:rPr lang="en-US" dirty="0">
                    <a:latin typeface="Times New Roman" panose="02020603050405020304" pitchFamily="18" charset="0"/>
                    <a:cs typeface="Times New Roman" panose="02020603050405020304" pitchFamily="18" charset="0"/>
                  </a:rPr>
                  <a:t> symbols of the second-kind into the Geodesic equation for coordinate </a:t>
                </a:r>
                <a14:m>
                  <m:oMath xmlns:m="http://schemas.openxmlformats.org/officeDocument/2006/math">
                    <m:r>
                      <a:rPr lang="en-US" i="1">
                        <a:latin typeface="Cambria Math" panose="02040503050406030204" pitchFamily="18" charset="0"/>
                      </a:rPr>
                      <m:t>𝑟</m:t>
                    </m:r>
                  </m:oMath>
                </a14:m>
                <a:endParaRPr lang="en-US" dirty="0" smtClean="0">
                  <a:latin typeface="Times New Roman" panose="02020603050405020304" pitchFamily="18" charset="0"/>
                </a:endParaRPr>
              </a:p>
              <a:p>
                <a:endParaRPr lang="en-US" sz="800"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0">
                                  <a:latin typeface="Cambria Math" panose="02040503050406030204" pitchFamily="18" charset="0"/>
                                </a:rPr>
                                <m:t>2</m:t>
                              </m:r>
                            </m:sup>
                          </m:sSup>
                          <m:r>
                            <a:rPr lang="en-US" i="1">
                              <a:latin typeface="Cambria Math" panose="02040503050406030204" pitchFamily="18" charset="0"/>
                            </a:rPr>
                            <m:t>𝑟</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𝜏</m:t>
                              </m:r>
                            </m:e>
                            <m:sup>
                              <m:r>
                                <a:rPr lang="en-US" i="0">
                                  <a:latin typeface="Cambria Math" panose="02040503050406030204" pitchFamily="18" charset="0"/>
                                </a:rPr>
                                <m:t>2</m:t>
                              </m:r>
                            </m:sup>
                          </m:sSup>
                        </m:den>
                      </m:f>
                      <m:r>
                        <a:rPr lang="en-US" i="0">
                          <a:latin typeface="Cambria Math" panose="02040503050406030204" pitchFamily="18" charset="0"/>
                        </a:rPr>
                        <m:t>+</m:t>
                      </m:r>
                      <m:f>
                        <m:fPr>
                          <m:ctrlPr>
                            <a:rPr lang="en-US" i="1">
                              <a:latin typeface="Cambria Math" panose="02040503050406030204" pitchFamily="18" charset="0"/>
                            </a:rPr>
                          </m:ctrlPr>
                        </m:fPr>
                        <m:num>
                          <m:r>
                            <a:rPr lang="en-US" i="0">
                              <a:latin typeface="Cambria Math" panose="02040503050406030204" pitchFamily="18" charset="0"/>
                            </a:rPr>
                            <m:t>1</m:t>
                          </m:r>
                        </m:num>
                        <m:den>
                          <m:r>
                            <a:rPr lang="en-US" i="0">
                              <a:latin typeface="Cambria Math" panose="02040503050406030204" pitchFamily="18" charset="0"/>
                            </a:rPr>
                            <m:t>2</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0">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0">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0">
                              <a:latin typeface="Cambria Math" panose="02040503050406030204" pitchFamily="18" charset="0"/>
                            </a:rPr>
                            <m:t>2</m:t>
                          </m:r>
                        </m:sup>
                      </m:sSup>
                      <m:r>
                        <a:rPr lang="en-US" i="0">
                          <a:latin typeface="Cambria Math" panose="02040503050406030204" pitchFamily="18" charset="0"/>
                        </a:rPr>
                        <m:t>−</m:t>
                      </m:r>
                      <m:f>
                        <m:fPr>
                          <m:ctrlPr>
                            <a:rPr lang="en-US" i="1">
                              <a:latin typeface="Cambria Math" panose="02040503050406030204" pitchFamily="18" charset="0"/>
                            </a:rPr>
                          </m:ctrlPr>
                        </m:fPr>
                        <m:num>
                          <m:r>
                            <a:rPr lang="en-US" i="0">
                              <a:latin typeface="Cambria Math" panose="02040503050406030204" pitchFamily="18" charset="0"/>
                            </a:rPr>
                            <m:t>1</m:t>
                          </m:r>
                        </m:num>
                        <m:den>
                          <m:r>
                            <a:rPr lang="en-US" i="0">
                              <a:latin typeface="Cambria Math" panose="02040503050406030204" pitchFamily="18" charset="0"/>
                            </a:rPr>
                            <m:t>2</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𝑑𝑟</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0">
                              <a:latin typeface="Cambria Math" panose="02040503050406030204" pitchFamily="18" charset="0"/>
                            </a:rPr>
                            <m:t>2</m:t>
                          </m:r>
                        </m:sup>
                      </m:sSup>
                      <m:r>
                        <a:rPr lang="en-US" i="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𝑎</m:t>
                          </m:r>
                        </m:sup>
                      </m:sSup>
                      <m:r>
                        <a:rPr lang="en-US" i="1">
                          <a:latin typeface="Cambria Math" panose="02040503050406030204" pitchFamily="18" charset="0"/>
                        </a:rPr>
                        <m:t>𝑟</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𝜃</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0">
                              <a:latin typeface="Cambria Math" panose="02040503050406030204" pitchFamily="18" charset="0"/>
                            </a:rPr>
                            <m:t>2</m:t>
                          </m:r>
                        </m:sup>
                      </m:sSup>
                      <m:r>
                        <a:rPr lang="en-US" i="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𝑎</m:t>
                          </m:r>
                        </m:sup>
                      </m:sSup>
                      <m:r>
                        <a:rPr lang="en-US" i="1">
                          <a:latin typeface="Cambria Math" panose="02040503050406030204" pitchFamily="18" charset="0"/>
                        </a:rPr>
                        <m:t>𝑟</m:t>
                      </m:r>
                      <m:r>
                        <a:rPr lang="en-US" i="0">
                          <a:latin typeface="Cambria Math" panose="02040503050406030204" pitchFamily="18" charset="0"/>
                        </a:rPr>
                        <m:t> </m:t>
                      </m:r>
                      <m:sSup>
                        <m:sSupPr>
                          <m:ctrlPr>
                            <a:rPr lang="en-US" i="1">
                              <a:latin typeface="Cambria Math" panose="02040503050406030204" pitchFamily="18" charset="0"/>
                            </a:rPr>
                          </m:ctrlPr>
                        </m:sSupPr>
                        <m:e>
                          <m:r>
                            <m:rPr>
                              <m:sty m:val="p"/>
                            </m:rPr>
                            <a:rPr lang="en-US" i="0">
                              <a:latin typeface="Cambria Math" panose="02040503050406030204" pitchFamily="18" charset="0"/>
                            </a:rPr>
                            <m:t>sin</m:t>
                          </m:r>
                        </m:e>
                        <m:sup>
                          <m:r>
                            <a:rPr lang="en-US" i="0">
                              <a:latin typeface="Cambria Math" panose="02040503050406030204" pitchFamily="18" charset="0"/>
                            </a:rPr>
                            <m:t>2</m:t>
                          </m:r>
                        </m:sup>
                      </m:sSup>
                      <m:r>
                        <a:rPr lang="en-US" i="1">
                          <a:latin typeface="Cambria Math" panose="02040503050406030204" pitchFamily="18" charset="0"/>
                        </a:rPr>
                        <m:t>𝜃</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𝜙</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0">
                              <a:latin typeface="Cambria Math" panose="02040503050406030204" pitchFamily="18" charset="0"/>
                            </a:rPr>
                            <m:t>2</m:t>
                          </m:r>
                        </m:sup>
                      </m:sSup>
                      <m:r>
                        <a:rPr lang="en-US" i="0">
                          <a:latin typeface="Cambria Math" panose="02040503050406030204" pitchFamily="18" charset="0"/>
                        </a:rPr>
                        <m:t>=0</m:t>
                      </m:r>
                    </m:oMath>
                  </m:oMathPara>
                </a14:m>
                <a:endParaRPr lang="en-US" dirty="0" smtClean="0"/>
              </a:p>
              <a:p>
                <a:endParaRPr lang="en-US" sz="800" dirty="0" smtClean="0"/>
              </a:p>
              <a:p>
                <a:r>
                  <a:rPr lang="en-US" dirty="0" smtClean="0">
                    <a:latin typeface="Times New Roman" panose="02020603050405020304" pitchFamily="18" charset="0"/>
                    <a:cs typeface="Times New Roman" panose="02020603050405020304" pitchFamily="18" charset="0"/>
                  </a:rPr>
                  <a:t>Then use the static condition </a:t>
                </a:r>
                <a14:m>
                  <m:oMath xmlns:m="http://schemas.openxmlformats.org/officeDocument/2006/math">
                    <m:r>
                      <a:rPr lang="en-US" i="1">
                        <a:latin typeface="Cambria Math" panose="02040503050406030204" pitchFamily="18" charset="0"/>
                      </a:rPr>
                      <m:t>𝑑𝑟</m:t>
                    </m:r>
                    <m:r>
                      <a:rPr lang="en-US" i="1">
                        <a:latin typeface="Cambria Math" panose="02040503050406030204" pitchFamily="18" charset="0"/>
                      </a:rPr>
                      <m:t>=0                </m:t>
                    </m:r>
                    <m:r>
                      <a:rPr lang="en-US" i="1">
                        <a:latin typeface="Cambria Math" panose="02040503050406030204" pitchFamily="18" charset="0"/>
                      </a:rPr>
                      <m:t>𝑑</m:t>
                    </m:r>
                    <m:r>
                      <a:rPr lang="en-US" i="1">
                        <a:latin typeface="Cambria Math" panose="02040503050406030204" pitchFamily="18" charset="0"/>
                      </a:rPr>
                      <m:t>𝜃</m:t>
                    </m:r>
                    <m:r>
                      <a:rPr lang="en-US" i="1">
                        <a:latin typeface="Cambria Math" panose="02040503050406030204" pitchFamily="18" charset="0"/>
                      </a:rPr>
                      <m:t>=0               </m:t>
                    </m:r>
                    <m:r>
                      <a:rPr lang="en-US" i="1">
                        <a:latin typeface="Cambria Math" panose="02040503050406030204" pitchFamily="18" charset="0"/>
                      </a:rPr>
                      <m:t>𝑑</m:t>
                    </m:r>
                    <m:r>
                      <a:rPr lang="en-US" i="1">
                        <a:latin typeface="Cambria Math" panose="02040503050406030204" pitchFamily="18" charset="0"/>
                      </a:rPr>
                      <m:t>𝜙</m:t>
                    </m:r>
                    <m:r>
                      <a:rPr lang="en-US" i="1">
                        <a:latin typeface="Cambria Math" panose="02040503050406030204" pitchFamily="18" charset="0"/>
                      </a:rPr>
                      <m:t>=0</m:t>
                    </m:r>
                  </m:oMath>
                </a14:m>
                <a:endParaRPr lang="en-US" dirty="0">
                  <a:latin typeface="Times New Roman" panose="02020603050405020304" pitchFamily="18" charset="0"/>
                  <a:cs typeface="Times New Roman" panose="02020603050405020304" pitchFamily="18" charset="0"/>
                </a:endParaRPr>
              </a:p>
              <a:p>
                <a:endParaRPr lang="en-US" sz="800" dirty="0"/>
              </a:p>
              <a:p>
                <a:endParaRPr lang="en-US" sz="800" dirty="0" smtClean="0"/>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𝑟</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r>
                        <a:rPr lang="en-US" i="1">
                          <a:latin typeface="Cambria Math" panose="02040503050406030204" pitchFamily="18" charset="0"/>
                        </a:rPr>
                        <m:t>=0</m:t>
                      </m:r>
                    </m:oMath>
                  </m:oMathPara>
                </a14:m>
                <a:endParaRPr lang="en-US"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Such that </a:t>
                </a:r>
                <a14:m>
                  <m:oMath xmlns:m="http://schemas.openxmlformats.org/officeDocument/2006/math">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𝑟</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den>
                    </m:f>
                  </m:oMath>
                </a14:m>
                <a:r>
                  <a:rPr lang="en-US" dirty="0" smtClean="0">
                    <a:latin typeface="Times New Roman" panose="02020603050405020304" pitchFamily="18" charset="0"/>
                    <a:cs typeface="Times New Roman" panose="02020603050405020304" pitchFamily="18" charset="0"/>
                  </a:rPr>
                  <a:t> = </a:t>
                </a:r>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oMath>
                </a14:m>
                <a:r>
                  <a:rPr lang="en-US" dirty="0" smtClean="0">
                    <a:latin typeface="Times New Roman" panose="02020603050405020304" pitchFamily="18" charset="0"/>
                    <a:cs typeface="Times New Roman" panose="02020603050405020304" pitchFamily="18" charset="0"/>
                  </a:rPr>
                  <a:t> for Newtonian gravity</a:t>
                </a:r>
                <a:endParaRPr lang="en-US" dirty="0">
                  <a:latin typeface="Times New Roman" panose="02020603050405020304" pitchFamily="18" charset="0"/>
                  <a:cs typeface="Times New Roman" panose="02020603050405020304" pitchFamily="18" charset="0"/>
                </a:endParaRPr>
              </a:p>
              <a:p>
                <a:endParaRPr lang="en-US" sz="800" dirty="0" smtClean="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𝑟</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oMath>
                  </m:oMathPara>
                </a14:m>
                <a:endParaRPr lang="en-US" dirty="0" smtClean="0"/>
              </a:p>
              <a:p>
                <a:endParaRPr lang="en-US" sz="800" dirty="0" smtClean="0"/>
              </a:p>
              <a:p>
                <a:r>
                  <a:rPr lang="en-US" dirty="0" smtClean="0">
                    <a:latin typeface="Times New Roman" panose="02020603050405020304" pitchFamily="18" charset="0"/>
                    <a:cs typeface="Times New Roman" panose="02020603050405020304" pitchFamily="18" charset="0"/>
                  </a:rPr>
                  <a:t>To determine </a:t>
                </a:r>
                <a14:m>
                  <m:oMath xmlns:m="http://schemas.openxmlformats.org/officeDocument/2006/math">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oMath>
                </a14:m>
                <a:r>
                  <a:rPr lang="en-US" dirty="0" smtClean="0">
                    <a:latin typeface="Times New Roman" panose="02020603050405020304" pitchFamily="18" charset="0"/>
                    <a:cs typeface="Times New Roman" panose="02020603050405020304" pitchFamily="18" charset="0"/>
                  </a:rPr>
                  <a:t> again apply the above static condition to the </a:t>
                </a:r>
                <a:r>
                  <a:rPr lang="en-US" dirty="0" err="1" smtClean="0">
                    <a:latin typeface="Times New Roman" panose="02020603050405020304" pitchFamily="18" charset="0"/>
                    <a:cs typeface="Times New Roman" panose="02020603050405020304" pitchFamily="18" charset="0"/>
                  </a:rPr>
                  <a:t>Lagrangian</a:t>
                </a:r>
                <a:endParaRPr lang="en-US" dirty="0" smtClean="0"/>
              </a:p>
              <a:p>
                <a:endParaRPr lang="en-US" sz="800" dirty="0"/>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𝑎</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𝑎</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𝑑𝑟</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𝜃</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m:rPr>
                              <m:sty m:val="p"/>
                            </m:rPr>
                            <a:rPr lang="en-US">
                              <a:latin typeface="Cambria Math" panose="02040503050406030204" pitchFamily="18" charset="0"/>
                            </a:rPr>
                            <m:t>sin</m:t>
                          </m:r>
                        </m:e>
                        <m:sup>
                          <m:r>
                            <a:rPr lang="en-US" i="1">
                              <a:latin typeface="Cambria Math" panose="02040503050406030204" pitchFamily="18" charset="0"/>
                            </a:rPr>
                            <m:t>2</m:t>
                          </m:r>
                        </m:sup>
                      </m:sSup>
                      <m:r>
                        <a:rPr lang="en-US" i="1">
                          <a:latin typeface="Cambria Math" panose="02040503050406030204" pitchFamily="18" charset="0"/>
                        </a:rPr>
                        <m:t>𝜃</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𝜙</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oMath>
                  </m:oMathPara>
                </a14:m>
                <a:endParaRPr lang="en-US" dirty="0" smtClean="0"/>
              </a:p>
              <a:p>
                <a:endParaRPr lang="en-US" sz="800" dirty="0"/>
              </a:p>
              <a:p>
                <a:r>
                  <a:rPr lang="en-US" dirty="0" smtClean="0">
                    <a:latin typeface="Times New Roman" panose="02020603050405020304" pitchFamily="18" charset="0"/>
                    <a:cs typeface="Times New Roman" panose="02020603050405020304" pitchFamily="18" charset="0"/>
                  </a:rPr>
                  <a:t>Therefore</a:t>
                </a:r>
              </a:p>
              <a:p>
                <a:endParaRPr lang="en-US" sz="800" dirty="0" smtClean="0"/>
              </a:p>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𝑎</m:t>
                          </m:r>
                        </m:sup>
                      </m:sSup>
                      <m:r>
                        <a:rPr lang="en-US" i="1">
                          <a:latin typeface="Cambria Math" panose="02040503050406030204" pitchFamily="18" charset="0"/>
                        </a:rPr>
                        <m:t> </m:t>
                      </m:r>
                    </m:oMath>
                  </m:oMathPara>
                </a14:m>
                <a:endParaRPr lang="en-US" dirty="0" smtClean="0"/>
              </a:p>
            </p:txBody>
          </p:sp>
        </mc:Choice>
        <mc:Fallback xmlns="">
          <p:sp>
            <p:nvSpPr>
              <p:cNvPr id="2" name="Rectangle 1"/>
              <p:cNvSpPr>
                <a:spLocks noRot="1" noChangeAspect="1" noMove="1" noResize="1" noEditPoints="1" noAdjustHandles="1" noChangeArrowheads="1" noChangeShapeType="1" noTextEdit="1"/>
              </p:cNvSpPr>
              <p:nvPr/>
            </p:nvSpPr>
            <p:spPr>
              <a:xfrm>
                <a:off x="376518" y="113195"/>
                <a:ext cx="11629016" cy="6440738"/>
              </a:xfrm>
              <a:prstGeom prst="rect">
                <a:avLst/>
              </a:prstGeom>
              <a:blipFill>
                <a:blip r:embed="rId2"/>
                <a:stretch>
                  <a:fillRect l="-472" t="-568"/>
                </a:stretch>
              </a:blipFill>
            </p:spPr>
            <p:txBody>
              <a:bodyPr/>
              <a:lstStyle/>
              <a:p>
                <a:r>
                  <a:rPr lang="en-US">
                    <a:noFill/>
                  </a:rPr>
                  <a:t> </a:t>
                </a:r>
              </a:p>
            </p:txBody>
          </p:sp>
        </mc:Fallback>
      </mc:AlternateContent>
    </p:spTree>
    <p:extLst>
      <p:ext uri="{BB962C8B-B14F-4D97-AF65-F5344CB8AC3E}">
        <p14:creationId xmlns:p14="http://schemas.microsoft.com/office/powerpoint/2010/main" val="14613922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241737" y="248559"/>
                <a:ext cx="11687503" cy="6647397"/>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Substituting in </a:t>
                </a:r>
                <a14:m>
                  <m:oMath xmlns:m="http://schemas.openxmlformats.org/officeDocument/2006/math">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𝑎</m:t>
                        </m:r>
                      </m:sup>
                    </m:sSup>
                  </m:oMath>
                </a14:m>
                <a:endParaRPr lang="en-US" dirty="0" smtClean="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2</m:t>
                          </m:r>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𝑎</m:t>
                          </m:r>
                        </m:sup>
                      </m:sSup>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𝑎</m:t>
                          </m:r>
                        </m:sup>
                      </m:sSup>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oMath>
                  </m:oMathPara>
                </a14:m>
                <a:endParaRPr lang="en-US" dirty="0" smtClean="0"/>
              </a:p>
              <a:p>
                <a:endParaRPr lang="en-US" sz="800" dirty="0" smtClean="0"/>
              </a:p>
              <a:p>
                <a:r>
                  <a:rPr lang="en-US" dirty="0" smtClean="0">
                    <a:latin typeface="Times New Roman" panose="02020603050405020304" pitchFamily="18" charset="0"/>
                    <a:cs typeface="Times New Roman" panose="02020603050405020304" pitchFamily="18" charset="0"/>
                  </a:rPr>
                  <a:t>Thus</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r>
                        <a:rPr lang="en-US" i="1">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e>
                      </m:d>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𝑎</m:t>
                          </m:r>
                        </m:sup>
                      </m:sSup>
                    </m:oMath>
                  </m:oMathPara>
                </a14:m>
                <a:endParaRPr lang="en-US" dirty="0" smtClean="0"/>
              </a:p>
              <a:p>
                <a:endParaRPr lang="en-US" sz="800" dirty="0"/>
              </a:p>
              <a:p>
                <a:r>
                  <a:rPr lang="en-US" dirty="0" smtClean="0">
                    <a:latin typeface="Times New Roman" panose="02020603050405020304" pitchFamily="18" charset="0"/>
                    <a:cs typeface="Times New Roman" panose="02020603050405020304" pitchFamily="18" charset="0"/>
                  </a:rPr>
                  <a:t>Substitute this into </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cs typeface="Times New Roman" panose="02020603050405020304" pitchFamily="18" charset="0"/>
                        </a:rPr>
                        <m:t>−</m:t>
                      </m:r>
                      <m:d>
                        <m:dPr>
                          <m:ctrlPr>
                            <a:rPr lang="en-US" i="1">
                              <a:latin typeface="Cambria Math" panose="02040503050406030204" pitchFamily="18" charset="0"/>
                              <a:cs typeface="Times New Roman" panose="02020603050405020304" pitchFamily="18" charset="0"/>
                            </a:rPr>
                          </m:ctrlPr>
                        </m:dPr>
                        <m:e>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𝑑𝑎</m:t>
                              </m:r>
                            </m:num>
                            <m:den>
                              <m:r>
                                <a:rPr lang="en-US" i="1">
                                  <a:latin typeface="Cambria Math" panose="02040503050406030204" pitchFamily="18" charset="0"/>
                                  <a:cs typeface="Times New Roman" panose="02020603050405020304" pitchFamily="18" charset="0"/>
                                </a:rPr>
                                <m:t>𝑑𝑟</m:t>
                              </m:r>
                            </m:den>
                          </m:f>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+1</m:t>
                          </m:r>
                        </m:e>
                      </m:d>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𝑒</m:t>
                          </m:r>
                        </m:e>
                        <m:sup>
                          <m:r>
                            <a:rPr lang="en-US" i="1">
                              <a:latin typeface="Cambria Math" panose="02040503050406030204" pitchFamily="18" charset="0"/>
                              <a:cs typeface="Times New Roman" panose="02020603050405020304" pitchFamily="18" charset="0"/>
                            </a:rPr>
                            <m:t>𝑎</m:t>
                          </m:r>
                        </m:sup>
                      </m:sSup>
                      <m:r>
                        <a:rPr lang="en-US" i="1">
                          <a:latin typeface="Cambria Math" panose="02040503050406030204" pitchFamily="18" charset="0"/>
                          <a:cs typeface="Times New Roman" panose="02020603050405020304" pitchFamily="18" charset="0"/>
                        </a:rPr>
                        <m:t>+1=0</m:t>
                      </m:r>
                    </m:oMath>
                  </m:oMathPara>
                </a14:m>
                <a:endParaRPr lang="en-US" i="1" dirty="0" smtClean="0">
                  <a:latin typeface="Cambria Math" panose="02040503050406030204" pitchFamily="18" charset="0"/>
                  <a:cs typeface="Times New Roman" panose="02020603050405020304" pitchFamily="18" charset="0"/>
                </a:endParaRPr>
              </a:p>
              <a:p>
                <a:endParaRPr lang="en-US" sz="800" i="1" dirty="0" smtClean="0">
                  <a:latin typeface="Cambria Math" panose="020405030504060302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m:t>
                      </m:r>
                      <m:d>
                        <m:dPr>
                          <m:begChr m:val="["/>
                          <m:endChr m:val="]"/>
                          <m:ctrlPr>
                            <a:rPr lang="en-US" b="0" i="1" smtClean="0">
                              <a:latin typeface="Cambria Math" panose="02040503050406030204" pitchFamily="18" charset="0"/>
                              <a:cs typeface="Times New Roman" panose="02020603050405020304" pitchFamily="18" charset="0"/>
                            </a:rPr>
                          </m:ctrlPr>
                        </m:d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e>
                          </m:d>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𝑎</m:t>
                              </m:r>
                            </m:sup>
                          </m:sSup>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+1</m:t>
                          </m:r>
                        </m:e>
                      </m:d>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𝑒</m:t>
                          </m:r>
                        </m:e>
                        <m:sup>
                          <m:r>
                            <a:rPr lang="en-US" i="1">
                              <a:latin typeface="Cambria Math" panose="02040503050406030204" pitchFamily="18" charset="0"/>
                              <a:cs typeface="Times New Roman" panose="02020603050405020304" pitchFamily="18" charset="0"/>
                            </a:rPr>
                            <m:t>𝑎</m:t>
                          </m:r>
                        </m:sup>
                      </m:sSup>
                      <m:r>
                        <a:rPr lang="en-US" i="1">
                          <a:latin typeface="Cambria Math" panose="02040503050406030204" pitchFamily="18" charset="0"/>
                          <a:cs typeface="Times New Roman" panose="02020603050405020304" pitchFamily="18" charset="0"/>
                        </a:rPr>
                        <m:t>+1=0</m:t>
                      </m:r>
                    </m:oMath>
                  </m:oMathPara>
                </a14:m>
                <a:endParaRPr lang="en-US" i="1" dirty="0">
                  <a:latin typeface="Cambria Math" panose="02040503050406030204" pitchFamily="18" charset="0"/>
                  <a:cs typeface="Times New Roman" panose="02020603050405020304" pitchFamily="18" charset="0"/>
                </a:endParaRPr>
              </a:p>
              <a:p>
                <a:endParaRPr lang="en-US" sz="800" i="1" dirty="0">
                  <a:latin typeface="Cambria Math" panose="020405030504060302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𝑎</m:t>
                      </m:r>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a:latin typeface="Cambria Math" panose="02040503050406030204" pitchFamily="18" charset="0"/>
                            </a:rPr>
                            <m:t>log</m:t>
                          </m:r>
                        </m:e>
                        <m:sub>
                          <m:r>
                            <a:rPr lang="en-US" i="1">
                              <a:latin typeface="Cambria Math" panose="02040503050406030204" pitchFamily="18" charset="0"/>
                            </a:rPr>
                            <m:t>𝑒</m:t>
                          </m:r>
                        </m:sub>
                      </m:sSub>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𝑟</m:t>
                              </m:r>
                            </m:den>
                          </m:f>
                        </m:e>
                      </m:d>
                    </m:oMath>
                  </m:oMathPara>
                </a14:m>
                <a:endParaRPr lang="en-US" dirty="0" smtClean="0"/>
              </a:p>
              <a:p>
                <a:endParaRPr lang="en-US" sz="800" dirty="0"/>
              </a:p>
              <a:p>
                <a:r>
                  <a:rPr lang="en-US" dirty="0" smtClean="0">
                    <a:latin typeface="Times New Roman" panose="02020603050405020304" pitchFamily="18" charset="0"/>
                    <a:cs typeface="Times New Roman" panose="02020603050405020304" pitchFamily="18" charset="0"/>
                  </a:rPr>
                  <a:t>Schwarzschild’s metric becomes the following </a:t>
                </a:r>
                <a:r>
                  <a:rPr lang="en-US" dirty="0" err="1" smtClean="0">
                    <a:latin typeface="Times New Roman" panose="02020603050405020304" pitchFamily="18" charset="0"/>
                    <a:cs typeface="Times New Roman" panose="02020603050405020304" pitchFamily="18" charset="0"/>
                  </a:rPr>
                  <a:t>Lagrangian</a:t>
                </a:r>
                <a:endParaRPr lang="en-US" dirty="0" smtClean="0">
                  <a:latin typeface="Times New Roman" panose="02020603050405020304" pitchFamily="18" charset="0"/>
                  <a:cs typeface="Times New Roman" panose="02020603050405020304" pitchFamily="18" charset="0"/>
                </a:endParaRPr>
              </a:p>
              <a:p>
                <a:endParaRPr lang="en-US" sz="800" dirty="0" smtClean="0"/>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r>
                        <a:rPr lang="en-US" i="1">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𝑟</m:t>
                              </m:r>
                            </m:den>
                          </m:f>
                        </m:e>
                      </m:d>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𝑑𝑡</m:t>
                          </m:r>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num>
                        <m:den>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𝑟</m:t>
                                  </m:r>
                                </m:den>
                              </m:f>
                            </m:e>
                          </m:d>
                        </m:den>
                      </m:f>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𝜃</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m:rPr>
                              <m:sty m:val="p"/>
                            </m:rPr>
                            <a:rPr lang="en-US">
                              <a:latin typeface="Cambria Math" panose="02040503050406030204" pitchFamily="18" charset="0"/>
                            </a:rPr>
                            <m:t>sin</m:t>
                          </m:r>
                        </m:e>
                        <m:sup>
                          <m:r>
                            <a:rPr lang="en-US" i="1">
                              <a:latin typeface="Cambria Math" panose="02040503050406030204" pitchFamily="18" charset="0"/>
                            </a:rPr>
                            <m:t>2</m:t>
                          </m:r>
                        </m:sup>
                      </m:sSup>
                      <m:r>
                        <a:rPr lang="en-US" i="1">
                          <a:latin typeface="Cambria Math" panose="02040503050406030204" pitchFamily="18" charset="0"/>
                        </a:rPr>
                        <m:t>𝜃</m:t>
                      </m:r>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𝜙</m:t>
                          </m:r>
                        </m:e>
                        <m:sup>
                          <m:r>
                            <a:rPr lang="en-US" i="1">
                              <a:latin typeface="Cambria Math" panose="02040503050406030204" pitchFamily="18" charset="0"/>
                            </a:rPr>
                            <m:t>2</m:t>
                          </m:r>
                        </m:sup>
                      </m:sSup>
                    </m:oMath>
                  </m:oMathPara>
                </a14:m>
                <a:endParaRPr lang="en-US" dirty="0"/>
              </a:p>
              <a:p>
                <a:endParaRPr lang="en-US" dirty="0"/>
              </a:p>
            </p:txBody>
          </p:sp>
        </mc:Choice>
        <mc:Fallback xmlns="">
          <p:sp>
            <p:nvSpPr>
              <p:cNvPr id="2" name="Rectangle 1"/>
              <p:cNvSpPr>
                <a:spLocks noRot="1" noChangeAspect="1" noMove="1" noResize="1" noEditPoints="1" noAdjustHandles="1" noChangeArrowheads="1" noChangeShapeType="1" noTextEdit="1"/>
              </p:cNvSpPr>
              <p:nvPr/>
            </p:nvSpPr>
            <p:spPr>
              <a:xfrm>
                <a:off x="241737" y="248559"/>
                <a:ext cx="11687503" cy="6647397"/>
              </a:xfrm>
              <a:prstGeom prst="rect">
                <a:avLst/>
              </a:prstGeom>
              <a:blipFill>
                <a:blip r:embed="rId2"/>
                <a:stretch>
                  <a:fillRect l="-469"/>
                </a:stretch>
              </a:blipFill>
            </p:spPr>
            <p:txBody>
              <a:bodyPr/>
              <a:lstStyle/>
              <a:p>
                <a:r>
                  <a:rPr lang="en-US">
                    <a:noFill/>
                  </a:rPr>
                  <a:t> </a:t>
                </a:r>
              </a:p>
            </p:txBody>
          </p:sp>
        </mc:Fallback>
      </mc:AlternateContent>
    </p:spTree>
    <p:extLst>
      <p:ext uri="{BB962C8B-B14F-4D97-AF65-F5344CB8AC3E}">
        <p14:creationId xmlns:p14="http://schemas.microsoft.com/office/powerpoint/2010/main" val="20514912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15615" y="218266"/>
                <a:ext cx="11897710" cy="5803127"/>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Now substitute in </a:t>
                </a:r>
                <a14:m>
                  <m:oMath xmlns:m="http://schemas.openxmlformats.org/officeDocument/2006/math">
                    <m:r>
                      <a:rPr lang="en-US" i="1">
                        <a:latin typeface="Cambria Math" panose="02040503050406030204" pitchFamily="18" charset="0"/>
                      </a:rPr>
                      <m:t>𝑎</m:t>
                    </m:r>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a:latin typeface="Cambria Math" panose="02040503050406030204" pitchFamily="18" charset="0"/>
                          </a:rPr>
                          <m:t>log</m:t>
                        </m:r>
                      </m:e>
                      <m:sub>
                        <m:r>
                          <a:rPr lang="en-US" i="1">
                            <a:latin typeface="Cambria Math" panose="02040503050406030204" pitchFamily="18" charset="0"/>
                          </a:rPr>
                          <m:t>𝑒</m:t>
                        </m:r>
                      </m:sub>
                    </m:sSub>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𝑟</m:t>
                            </m:r>
                          </m:den>
                        </m:f>
                      </m:e>
                    </m:d>
                  </m:oMath>
                </a14:m>
                <a:r>
                  <a:rPr lang="en-US" dirty="0" smtClean="0">
                    <a:latin typeface="Times New Roman" panose="02020603050405020304" pitchFamily="18" charset="0"/>
                    <a:cs typeface="Times New Roman" panose="02020603050405020304" pitchFamily="18" charset="0"/>
                  </a:rPr>
                  <a:t> for the following expression to see if it is equal to zero so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ℛ</m:t>
                        </m:r>
                      </m:e>
                      <m:sub>
                        <m:r>
                          <a:rPr lang="en-US" i="1">
                            <a:latin typeface="Cambria Math" panose="02040503050406030204" pitchFamily="18" charset="0"/>
                            <a:cs typeface="Times New Roman" panose="02020603050405020304" pitchFamily="18" charset="0"/>
                          </a:rPr>
                          <m:t>00</m:t>
                        </m:r>
                      </m:sub>
                    </m:sSub>
                  </m:oMath>
                </a14:m>
                <a:r>
                  <a:rPr lang="en-US"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ℛ</m:t>
                        </m:r>
                      </m:e>
                      <m:sub>
                        <m:r>
                          <a:rPr lang="en-US" i="1">
                            <a:latin typeface="Cambria Math" panose="02040503050406030204" pitchFamily="18" charset="0"/>
                            <a:cs typeface="Times New Roman" panose="02020603050405020304" pitchFamily="18" charset="0"/>
                          </a:rPr>
                          <m:t>11</m:t>
                        </m:r>
                      </m:sub>
                    </m:sSub>
                  </m:oMath>
                </a14:m>
                <a:r>
                  <a:rPr lang="en-US" dirty="0" smtClean="0">
                    <a:latin typeface="Times New Roman" panose="02020603050405020304" pitchFamily="18" charset="0"/>
                    <a:cs typeface="Times New Roman" panose="02020603050405020304" pitchFamily="18" charset="0"/>
                  </a:rPr>
                  <a:t> are zero.</a:t>
                </a:r>
              </a:p>
              <a:p>
                <a:endParaRPr lang="en-US" sz="800" dirty="0"/>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𝑎</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e>
                          </m:d>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𝑟</m:t>
                          </m:r>
                        </m:den>
                      </m:f>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r>
                        <a:rPr lang="en-US" i="1">
                          <a:latin typeface="Cambria Math" panose="02040503050406030204" pitchFamily="18" charset="0"/>
                        </a:rPr>
                        <m:t>=0</m:t>
                      </m:r>
                    </m:oMath>
                  </m:oMathPara>
                </a14:m>
                <a:endParaRPr lang="en-US" dirty="0"/>
              </a:p>
              <a:p>
                <a:endParaRPr lang="en-US" sz="800" dirty="0"/>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𝑎</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e>
                          </m:d>
                        </m:e>
                        <m:sup>
                          <m:r>
                            <a:rPr lang="en-US" i="1">
                              <a:latin typeface="Cambria Math" panose="02040503050406030204" pitchFamily="18" charset="0"/>
                            </a:rPr>
                            <m:t>2</m:t>
                          </m:r>
                        </m:sup>
                      </m:sSup>
                      <m:r>
                        <a:rPr lang="en-US" i="1">
                          <a:latin typeface="Cambria Math" panose="02040503050406030204" pitchFamily="18" charset="0"/>
                        </a:rPr>
                        <m:t>+2</m:t>
                      </m:r>
                      <m:f>
                        <m:fPr>
                          <m:ctrlPr>
                            <a:rPr lang="en-US" i="1">
                              <a:latin typeface="Cambria Math" panose="02040503050406030204" pitchFamily="18" charset="0"/>
                            </a:rPr>
                          </m:ctrlPr>
                        </m:fPr>
                        <m:num>
                          <m:r>
                            <a:rPr lang="en-US" i="1">
                              <a:latin typeface="Cambria Math" panose="02040503050406030204" pitchFamily="18" charset="0"/>
                            </a:rPr>
                            <m:t>𝑑𝑎</m:t>
                          </m:r>
                        </m:num>
                        <m:den>
                          <m:r>
                            <a:rPr lang="en-US" i="1">
                              <a:latin typeface="Cambria Math" panose="02040503050406030204" pitchFamily="18" charset="0"/>
                            </a:rPr>
                            <m:t>𝑑𝑟</m:t>
                          </m:r>
                        </m:den>
                      </m:f>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e>
                              </m:d>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𝑟</m:t>
                                      </m:r>
                                    </m:den>
                                  </m:f>
                                </m:e>
                              </m:d>
                            </m:e>
                            <m:sup>
                              <m:r>
                                <a:rPr lang="en-US" i="1">
                                  <a:latin typeface="Cambria Math" panose="02040503050406030204" pitchFamily="18" charset="0"/>
                                </a:rPr>
                                <m:t>2</m:t>
                              </m:r>
                            </m:sup>
                          </m:sSup>
                        </m:den>
                      </m:f>
                      <m:r>
                        <a:rPr lang="en-US" i="1">
                          <a:latin typeface="Cambria Math" panose="02040503050406030204" pitchFamily="18" charset="0"/>
                        </a:rPr>
                        <m:t>−2</m:t>
                      </m:r>
                      <m:d>
                        <m:dPr>
                          <m:ctrlPr>
                            <a:rPr lang="en-US" i="1">
                              <a:latin typeface="Cambria Math" panose="02040503050406030204" pitchFamily="18" charset="0"/>
                            </a:rPr>
                          </m:ctrlPr>
                        </m:dPr>
                        <m:e>
                          <m:f>
                            <m:fPr>
                              <m:ctrlPr>
                                <a:rPr lang="en-US" i="1">
                                  <a:latin typeface="Cambria Math" panose="02040503050406030204" pitchFamily="18" charset="0"/>
                                </a:rPr>
                              </m:ctrlPr>
                            </m:fPr>
                            <m:num>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num>
                            <m:den>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𝑟</m:t>
                                  </m:r>
                                </m:den>
                              </m:f>
                            </m:den>
                          </m:f>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e>
                              </m:d>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𝑟</m:t>
                                      </m:r>
                                    </m:den>
                                  </m:f>
                                </m:e>
                              </m:d>
                            </m:e>
                            <m:sup>
                              <m:r>
                                <a:rPr lang="en-US" i="1">
                                  <a:latin typeface="Cambria Math" panose="02040503050406030204" pitchFamily="18" charset="0"/>
                                </a:rPr>
                                <m:t>2</m:t>
                              </m:r>
                            </m:sup>
                          </m:sSup>
                        </m:den>
                      </m:f>
                      <m:r>
                        <a:rPr lang="en-US" i="1">
                          <a:latin typeface="Cambria Math" panose="02040503050406030204" pitchFamily="18" charset="0"/>
                        </a:rPr>
                        <m:t>+2</m:t>
                      </m:r>
                      <m:d>
                        <m:dPr>
                          <m:ctrlPr>
                            <a:rPr lang="en-US" i="1">
                              <a:latin typeface="Cambria Math" panose="02040503050406030204" pitchFamily="18" charset="0"/>
                            </a:rPr>
                          </m:ctrlPr>
                        </m:dPr>
                        <m:e>
                          <m:f>
                            <m:fPr>
                              <m:ctrlPr>
                                <a:rPr lang="en-US" i="1">
                                  <a:latin typeface="Cambria Math" panose="02040503050406030204" pitchFamily="18" charset="0"/>
                                </a:rPr>
                              </m:ctrlPr>
                            </m:fPr>
                            <m:num>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den>
                              </m:f>
                            </m:num>
                            <m:den>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r>
                                    <a:rPr lang="en-US" i="1">
                                      <a:latin typeface="Cambria Math" panose="02040503050406030204" pitchFamily="18" charset="0"/>
                                    </a:rPr>
                                    <m:t>𝑟</m:t>
                                  </m:r>
                                </m:den>
                              </m:f>
                            </m:den>
                          </m:f>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𝑟</m:t>
                          </m:r>
                        </m:den>
                      </m:f>
                      <m:r>
                        <a:rPr lang="en-US" i="1">
                          <a:latin typeface="Cambria Math" panose="02040503050406030204" pitchFamily="18" charset="0"/>
                        </a:rPr>
                        <m:t>=0</m:t>
                      </m:r>
                    </m:oMath>
                  </m:oMathPara>
                </a14:m>
                <a:endParaRPr lang="en-US" dirty="0" smtClean="0"/>
              </a:p>
              <a:p>
                <a:endParaRPr lang="en-US" dirty="0"/>
              </a:p>
              <a:p>
                <a:r>
                  <a:rPr lang="en-US" dirty="0" smtClean="0">
                    <a:latin typeface="Times New Roman" panose="02020603050405020304" pitchFamily="18" charset="0"/>
                    <a:cs typeface="Times New Roman" panose="02020603050405020304" pitchFamily="18" charset="0"/>
                  </a:rPr>
                  <a:t>After performing the proper algebraic manipulations, Schwarzschild’s metric become the following equation</a:t>
                </a:r>
              </a:p>
              <a:p>
                <a:endParaRPr lang="en-US" sz="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d>
                        <m:dPr>
                          <m:begChr m:val="["/>
                          <m:endChr m:val="]"/>
                          <m:ctrlPr>
                            <a:rPr lang="en-US" i="1">
                              <a:latin typeface="Cambria Math" panose="02040503050406030204" pitchFamily="18" charset="0"/>
                            </a:rPr>
                          </m:ctrlPr>
                        </m:dPr>
                        <m:e>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a:latin typeface="Cambria Math" panose="02040503050406030204" pitchFamily="18" charset="0"/>
                                    </a:rPr>
                                    <m:t>1−</m:t>
                                  </m:r>
                                  <m:f>
                                    <m:fPr>
                                      <m:ctrlPr>
                                        <a:rPr lang="en-US" i="1">
                                          <a:latin typeface="Cambria Math" panose="02040503050406030204" pitchFamily="18" charset="0"/>
                                        </a:rPr>
                                      </m:ctrlPr>
                                    </m:fPr>
                                    <m:num>
                                      <m:r>
                                        <a:rPr lang="en-US">
                                          <a:latin typeface="Cambria Math" panose="02040503050406030204" pitchFamily="18" charset="0"/>
                                        </a:rPr>
                                        <m:t>2</m:t>
                                      </m:r>
                                      <m:r>
                                        <a:rPr lang="en-US" i="1">
                                          <a:latin typeface="Cambria Math" panose="02040503050406030204" pitchFamily="18" charset="0"/>
                                        </a:rPr>
                                        <m:t>𝐺𝑀</m:t>
                                      </m:r>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a:latin typeface="Cambria Math" panose="02040503050406030204" pitchFamily="18" charset="0"/>
                                            </a:rPr>
                                            <m:t>2</m:t>
                                          </m:r>
                                        </m:sup>
                                      </m:sSup>
                                      <m:r>
                                        <a:rPr lang="en-US" i="1">
                                          <a:latin typeface="Cambria Math" panose="02040503050406030204" pitchFamily="18" charset="0"/>
                                        </a:rPr>
                                        <m:t>𝑟</m:t>
                                      </m:r>
                                    </m:den>
                                  </m:f>
                                </m:e>
                              </m:d>
                            </m:e>
                            <m:sup>
                              <m:r>
                                <a:rPr lang="en-US">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a:latin typeface="Cambria Math" panose="02040503050406030204" pitchFamily="18" charset="0"/>
                                </a:rPr>
                                <m:t>2</m:t>
                              </m:r>
                            </m:sup>
                          </m:sSup>
                          <m:r>
                            <a:rPr lang="en-US">
                              <a:latin typeface="Cambria Math" panose="02040503050406030204" pitchFamily="18" charset="0"/>
                            </a:rPr>
                            <m:t>−1</m:t>
                          </m:r>
                        </m:e>
                      </m:d>
                      <m:f>
                        <m:fPr>
                          <m:ctrlPr>
                            <a:rPr lang="en-US" i="1">
                              <a:latin typeface="Cambria Math" panose="02040503050406030204" pitchFamily="18" charset="0"/>
                            </a:rPr>
                          </m:ctrlPr>
                        </m:fPr>
                        <m:num>
                          <m:r>
                            <a:rPr lang="en-US">
                              <a:latin typeface="Cambria Math" panose="02040503050406030204" pitchFamily="18" charset="0"/>
                            </a:rPr>
                            <m:t>1</m:t>
                          </m:r>
                        </m:num>
                        <m:den>
                          <m:r>
                            <a:rPr lang="en-US">
                              <a:latin typeface="Cambria Math" panose="02040503050406030204" pitchFamily="18" charset="0"/>
                            </a:rPr>
                            <m:t>2</m:t>
                          </m:r>
                        </m:den>
                      </m:f>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a:latin typeface="Cambria Math" panose="02040503050406030204" pitchFamily="18" charset="0"/>
                            </a:rPr>
                            <m:t>0</m:t>
                          </m:r>
                        </m:sub>
                      </m:sSub>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a:latin typeface="Cambria Math" panose="02040503050406030204" pitchFamily="18" charset="0"/>
                            </a:rPr>
                            <m:t>2</m:t>
                          </m:r>
                        </m:sup>
                      </m:sSup>
                      <m:r>
                        <a:rPr lang="en-US">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1</m:t>
                          </m:r>
                        </m:num>
                        <m:den>
                          <m:r>
                            <a:rPr lang="en-US">
                              <a:latin typeface="Cambria Math" panose="02040503050406030204" pitchFamily="18" charset="0"/>
                            </a:rPr>
                            <m:t>2</m:t>
                          </m:r>
                        </m:den>
                      </m:f>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a:latin typeface="Cambria Math" panose="02040503050406030204" pitchFamily="18" charset="0"/>
                            </a:rPr>
                            <m:t>0</m:t>
                          </m:r>
                        </m:sub>
                      </m:sSub>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a:latin typeface="Cambria Math" panose="02040503050406030204" pitchFamily="18" charset="0"/>
                            </a:rPr>
                            <m:t>2</m:t>
                          </m:r>
                        </m:sup>
                      </m:sSup>
                      <m:r>
                        <a:rPr lang="en-US">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a:latin typeface="Cambria Math" panose="02040503050406030204" pitchFamily="18" charset="0"/>
                                </a:rPr>
                                <m:t>0</m:t>
                              </m:r>
                            </m:sub>
                          </m:sSub>
                        </m:num>
                        <m:den>
                          <m:r>
                            <a:rPr lang="en-US" i="1">
                              <a:latin typeface="Cambria Math" panose="02040503050406030204" pitchFamily="18" charset="0"/>
                            </a:rPr>
                            <m:t>𝑟</m:t>
                          </m:r>
                        </m:den>
                      </m:f>
                      <m:r>
                        <a:rPr lang="en-US">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a:latin typeface="Cambria Math" panose="02040503050406030204" pitchFamily="18" charset="0"/>
                                </a:rPr>
                                <m:t>2</m:t>
                              </m:r>
                            </m:sup>
                          </m:sSup>
                        </m:den>
                      </m:f>
                      <m:r>
                        <a:rPr lang="en-US" i="1">
                          <a:latin typeface="Cambria Math" panose="02040503050406030204" pitchFamily="18" charset="0"/>
                        </a:rPr>
                        <m:t>𝑟</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𝜙</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a:latin typeface="Cambria Math" panose="02040503050406030204" pitchFamily="18" charset="0"/>
                            </a:rPr>
                            <m:t>2</m:t>
                          </m:r>
                        </m:sup>
                      </m:sSup>
                    </m:oMath>
                  </m:oMathPara>
                </a14:m>
                <a:endParaRPr lang="en-US" dirty="0"/>
              </a:p>
              <a:p>
                <a:endParaRPr lang="en-US" sz="800" dirty="0" smtClean="0"/>
              </a:p>
              <a:p>
                <a:r>
                  <a:rPr lang="en-US" dirty="0" smtClean="0">
                    <a:latin typeface="Times New Roman" panose="02020603050405020304" pitchFamily="18" charset="0"/>
                    <a:cs typeface="Times New Roman" panose="02020603050405020304" pitchFamily="18" charset="0"/>
                  </a:rPr>
                  <a:t>Resembles the expression for Newtonian gravity of orbiting planets around the sun in classical physics.</a:t>
                </a:r>
                <a:endParaRPr lang="en-US" dirty="0">
                  <a:latin typeface="Times New Roman" panose="02020603050405020304" pitchFamily="18" charset="0"/>
                  <a:cs typeface="Times New Roman" panose="02020603050405020304" pitchFamily="18" charset="0"/>
                </a:endParaRPr>
              </a:p>
              <a:p>
                <a:endParaRPr lang="en-US" sz="800" dirty="0"/>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num>
                        <m:den>
                          <m:r>
                            <a:rPr lang="en-US" i="1">
                              <a:latin typeface="Cambria Math" panose="02040503050406030204" pitchFamily="18" charset="0"/>
                            </a:rPr>
                            <m:t>𝑟</m:t>
                          </m:r>
                        </m:den>
                      </m:f>
                      <m:r>
                        <a:rPr lang="en-US" i="1">
                          <a:latin typeface="Cambria Math" panose="02040503050406030204" pitchFamily="18" charset="0"/>
                        </a:rPr>
                        <m:t>=</m:t>
                      </m:r>
                      <m:r>
                        <a:rPr lang="en-US" i="1">
                          <a:latin typeface="Cambria Math" panose="02040503050406030204" pitchFamily="18" charset="0"/>
                        </a:rPr>
                        <m:t>𝐸</m:t>
                      </m:r>
                      <m:r>
                        <a:rPr lang="en-US" i="1">
                          <a:latin typeface="Cambria Math" panose="02040503050406030204" pitchFamily="18" charset="0"/>
                        </a:rPr>
                        <m:t>     </m:t>
                      </m:r>
                      <m:d>
                        <m:dPr>
                          <m:ctrlPr>
                            <a:rPr lang="en-US" i="1">
                              <a:latin typeface="Cambria Math" panose="02040503050406030204" pitchFamily="18" charset="0"/>
                            </a:rPr>
                          </m:ctrlPr>
                        </m:dPr>
                        <m:e>
                          <m:r>
                            <a:rPr lang="en-US" i="1">
                              <a:latin typeface="Cambria Math" panose="02040503050406030204" pitchFamily="18" charset="0"/>
                            </a:rPr>
                            <m:t>𝐸</m:t>
                          </m:r>
                          <m:r>
                            <a:rPr lang="en-US" i="1">
                              <a:latin typeface="Cambria Math" panose="02040503050406030204" pitchFamily="18" charset="0"/>
                            </a:rPr>
                            <m:t>&lt;0 </m:t>
                          </m:r>
                          <m:r>
                            <m:rPr>
                              <m:sty m:val="p"/>
                            </m:rPr>
                            <a:rPr lang="en-US">
                              <a:latin typeface="Cambria Math" panose="02040503050406030204" pitchFamily="18" charset="0"/>
                            </a:rPr>
                            <m:t>for</m:t>
                          </m:r>
                          <m:r>
                            <a:rPr lang="en-US">
                              <a:latin typeface="Cambria Math" panose="02040503050406030204" pitchFamily="18" charset="0"/>
                            </a:rPr>
                            <m:t> </m:t>
                          </m:r>
                          <m:r>
                            <m:rPr>
                              <m:sty m:val="p"/>
                            </m:rPr>
                            <a:rPr lang="en-US">
                              <a:latin typeface="Cambria Math" panose="02040503050406030204" pitchFamily="18" charset="0"/>
                            </a:rPr>
                            <m:t>bound</m:t>
                          </m:r>
                          <m:r>
                            <a:rPr lang="en-US">
                              <a:latin typeface="Cambria Math" panose="02040503050406030204" pitchFamily="18" charset="0"/>
                            </a:rPr>
                            <m:t> </m:t>
                          </m:r>
                          <m:r>
                            <m:rPr>
                              <m:sty m:val="p"/>
                            </m:rPr>
                            <a:rPr lang="en-US">
                              <a:latin typeface="Cambria Math" panose="02040503050406030204" pitchFamily="18" charset="0"/>
                            </a:rPr>
                            <m:t>orbits</m:t>
                          </m:r>
                        </m:e>
                      </m:d>
                      <m:r>
                        <a:rPr lang="en-US" i="1">
                          <a:latin typeface="Cambria Math" panose="02040503050406030204" pitchFamily="18" charset="0"/>
                        </a:rPr>
                        <m:t>    </m:t>
                      </m:r>
                      <m:d>
                        <m:dPr>
                          <m:ctrlPr>
                            <a:rPr lang="en-US" i="1">
                              <a:latin typeface="Cambria Math" panose="02040503050406030204" pitchFamily="18" charset="0"/>
                            </a:rPr>
                          </m:ctrlPr>
                        </m:dPr>
                        <m:e>
                          <m:r>
                            <a:rPr lang="en-US" i="1">
                              <a:latin typeface="Cambria Math" panose="02040503050406030204" pitchFamily="18" charset="0"/>
                            </a:rPr>
                            <m:t>𝐸</m:t>
                          </m:r>
                          <m:r>
                            <a:rPr lang="en-US" i="1">
                              <a:latin typeface="Cambria Math" panose="02040503050406030204" pitchFamily="18" charset="0"/>
                            </a:rPr>
                            <m:t>≥0 </m:t>
                          </m:r>
                          <m:r>
                            <m:rPr>
                              <m:sty m:val="p"/>
                            </m:rPr>
                            <a:rPr lang="en-US">
                              <a:latin typeface="Cambria Math" panose="02040503050406030204" pitchFamily="18" charset="0"/>
                            </a:rPr>
                            <m:t>for</m:t>
                          </m:r>
                          <m:r>
                            <a:rPr lang="en-US">
                              <a:latin typeface="Cambria Math" panose="02040503050406030204" pitchFamily="18" charset="0"/>
                            </a:rPr>
                            <m:t> </m:t>
                          </m:r>
                          <m:r>
                            <m:rPr>
                              <m:sty m:val="p"/>
                            </m:rPr>
                            <a:rPr lang="en-US">
                              <a:latin typeface="Cambria Math" panose="02040503050406030204" pitchFamily="18" charset="0"/>
                            </a:rPr>
                            <m:t>unbound</m:t>
                          </m:r>
                          <m:r>
                            <a:rPr lang="en-US">
                              <a:latin typeface="Cambria Math" panose="02040503050406030204" pitchFamily="18" charset="0"/>
                            </a:rPr>
                            <m:t> </m:t>
                          </m:r>
                          <m:r>
                            <m:rPr>
                              <m:sty m:val="p"/>
                            </m:rPr>
                            <a:rPr lang="en-US">
                              <a:latin typeface="Cambria Math" panose="02040503050406030204" pitchFamily="18" charset="0"/>
                            </a:rPr>
                            <m:t>orbits</m:t>
                          </m:r>
                        </m:e>
                      </m:d>
                    </m:oMath>
                  </m:oMathPara>
                </a14:m>
                <a:endParaRPr lang="en-US" dirty="0"/>
              </a:p>
              <a:p>
                <a:endParaRPr lang="en-US" sz="800" dirty="0"/>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𝐺</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0</m:t>
                              </m:r>
                            </m:sub>
                          </m:sSub>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den>
                      </m:f>
                      <m:r>
                        <a:rPr lang="en-US" i="1">
                          <a:latin typeface="Cambria Math" panose="02040503050406030204" pitchFamily="18" charset="0"/>
                        </a:rPr>
                        <m:t>𝑟</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𝜙</m:t>
                                  </m:r>
                                </m:num>
                                <m:den>
                                  <m:r>
                                    <a:rPr lang="en-US" i="1">
                                      <a:latin typeface="Cambria Math" panose="02040503050406030204" pitchFamily="18" charset="0"/>
                                    </a:rPr>
                                    <m:t>𝑑</m:t>
                                  </m:r>
                                  <m:r>
                                    <a:rPr lang="en-US" i="1">
                                      <a:latin typeface="Cambria Math" panose="02040503050406030204" pitchFamily="18" charset="0"/>
                                    </a:rPr>
                                    <m:t>𝜏</m:t>
                                  </m:r>
                                </m:den>
                              </m:f>
                            </m:e>
                          </m:d>
                        </m:e>
                        <m:sup>
                          <m:r>
                            <a:rPr lang="en-US" i="1">
                              <a:latin typeface="Cambria Math" panose="02040503050406030204" pitchFamily="18" charset="0"/>
                            </a:rPr>
                            <m:t>2</m:t>
                          </m:r>
                        </m:sup>
                      </m:sSup>
                      <m:r>
                        <a:rPr lang="en-US" i="1">
                          <a:latin typeface="Cambria Math" panose="02040503050406030204" pitchFamily="18" charset="0"/>
                        </a:rPr>
                        <m:t>≈0 </m:t>
                      </m:r>
                      <m:r>
                        <m:rPr>
                          <m:sty m:val="p"/>
                        </m:rPr>
                        <a:rPr lang="en-US">
                          <a:latin typeface="Cambria Math" panose="02040503050406030204" pitchFamily="18" charset="0"/>
                        </a:rPr>
                        <m:t>for</m:t>
                      </m:r>
                      <m:r>
                        <a:rPr lang="en-US">
                          <a:latin typeface="Cambria Math" panose="02040503050406030204" pitchFamily="18" charset="0"/>
                        </a:rPr>
                        <m:t> </m:t>
                      </m:r>
                      <m:r>
                        <m:rPr>
                          <m:sty m:val="p"/>
                        </m:rPr>
                        <a:rPr lang="en-US">
                          <a:latin typeface="Cambria Math" panose="02040503050406030204" pitchFamily="18" charset="0"/>
                        </a:rPr>
                        <m:t>speeds</m:t>
                      </m:r>
                      <m:r>
                        <a:rPr lang="en-US">
                          <a:latin typeface="Cambria Math" panose="02040503050406030204" pitchFamily="18" charset="0"/>
                        </a:rPr>
                        <m:t> </m:t>
                      </m:r>
                      <m:r>
                        <m:rPr>
                          <m:sty m:val="p"/>
                        </m:rPr>
                        <a:rPr lang="en-US">
                          <a:latin typeface="Cambria Math" panose="02040503050406030204" pitchFamily="18" charset="0"/>
                        </a:rPr>
                        <m:t>much</m:t>
                      </m:r>
                      <m:r>
                        <a:rPr lang="en-US">
                          <a:latin typeface="Cambria Math" panose="02040503050406030204" pitchFamily="18" charset="0"/>
                        </a:rPr>
                        <m:t> </m:t>
                      </m:r>
                      <m:r>
                        <m:rPr>
                          <m:sty m:val="p"/>
                        </m:rPr>
                        <a:rPr lang="en-US">
                          <a:latin typeface="Cambria Math" panose="02040503050406030204" pitchFamily="18" charset="0"/>
                        </a:rPr>
                        <m:t>less</m:t>
                      </m:r>
                      <m:r>
                        <a:rPr lang="en-US">
                          <a:latin typeface="Cambria Math" panose="02040503050406030204" pitchFamily="18" charset="0"/>
                        </a:rPr>
                        <m:t> </m:t>
                      </m:r>
                      <m:r>
                        <m:rPr>
                          <m:sty m:val="p"/>
                        </m:rPr>
                        <a:rPr lang="en-US">
                          <a:latin typeface="Cambria Math" panose="02040503050406030204" pitchFamily="18" charset="0"/>
                        </a:rPr>
                        <m:t>than</m:t>
                      </m:r>
                      <m:r>
                        <a:rPr lang="en-US">
                          <a:latin typeface="Cambria Math" panose="02040503050406030204" pitchFamily="18" charset="0"/>
                        </a:rPr>
                        <m:t> </m:t>
                      </m:r>
                      <m:r>
                        <m:rPr>
                          <m:sty m:val="p"/>
                        </m:rPr>
                        <a:rPr lang="en-US">
                          <a:latin typeface="Cambria Math" panose="02040503050406030204" pitchFamily="18" charset="0"/>
                        </a:rPr>
                        <m:t>that</m:t>
                      </m:r>
                      <m:r>
                        <a:rPr lang="en-US">
                          <a:latin typeface="Cambria Math" panose="02040503050406030204" pitchFamily="18" charset="0"/>
                        </a:rPr>
                        <m:t> </m:t>
                      </m:r>
                      <m:r>
                        <m:rPr>
                          <m:sty m:val="p"/>
                        </m:rPr>
                        <a:rPr lang="en-US">
                          <a:latin typeface="Cambria Math" panose="02040503050406030204" pitchFamily="18" charset="0"/>
                        </a:rPr>
                        <m:t>of</m:t>
                      </m:r>
                      <m:r>
                        <a:rPr lang="en-US">
                          <a:latin typeface="Cambria Math" panose="02040503050406030204" pitchFamily="18" charset="0"/>
                        </a:rPr>
                        <m:t> </m:t>
                      </m:r>
                      <m:r>
                        <m:rPr>
                          <m:sty m:val="p"/>
                        </m:rPr>
                        <a:rPr lang="en-US">
                          <a:latin typeface="Cambria Math" panose="02040503050406030204" pitchFamily="18" charset="0"/>
                        </a:rPr>
                        <m:t>light</m:t>
                      </m:r>
                      <m:r>
                        <a:rPr lang="en-US">
                          <a:latin typeface="Cambria Math" panose="02040503050406030204" pitchFamily="18" charset="0"/>
                        </a:rPr>
                        <m:t> </m:t>
                      </m:r>
                      <m:d>
                        <m:dPr>
                          <m:ctrlPr>
                            <a:rPr lang="en-US" i="1">
                              <a:latin typeface="Cambria Math" panose="02040503050406030204" pitchFamily="18" charset="0"/>
                            </a:rPr>
                          </m:ctrlPr>
                        </m:dPr>
                        <m:e>
                          <m:r>
                            <a:rPr lang="en-US" i="1">
                              <a:latin typeface="Cambria Math" panose="02040503050406030204" pitchFamily="18" charset="0"/>
                            </a:rPr>
                            <m:t>𝑣</m:t>
                          </m:r>
                          <m:r>
                            <a:rPr lang="en-US">
                              <a:latin typeface="Cambria Math" panose="02040503050406030204" pitchFamily="18" charset="0"/>
                            </a:rPr>
                            <m:t>≪</m:t>
                          </m:r>
                          <m:r>
                            <a:rPr lang="en-US" i="1">
                              <a:latin typeface="Cambria Math" panose="02040503050406030204" pitchFamily="18" charset="0"/>
                            </a:rPr>
                            <m:t>𝑐</m:t>
                          </m:r>
                        </m:e>
                      </m:d>
                    </m:oMath>
                  </m:oMathPara>
                </a14:m>
                <a:endParaRPr lang="en-US" dirty="0"/>
              </a:p>
            </p:txBody>
          </p:sp>
        </mc:Choice>
        <mc:Fallback xmlns="">
          <p:sp>
            <p:nvSpPr>
              <p:cNvPr id="2" name="Rectangle 1"/>
              <p:cNvSpPr>
                <a:spLocks noRot="1" noChangeAspect="1" noMove="1" noResize="1" noEditPoints="1" noAdjustHandles="1" noChangeArrowheads="1" noChangeShapeType="1" noTextEdit="1"/>
              </p:cNvSpPr>
              <p:nvPr/>
            </p:nvSpPr>
            <p:spPr>
              <a:xfrm>
                <a:off x="115615" y="218266"/>
                <a:ext cx="11897710" cy="5803127"/>
              </a:xfrm>
              <a:prstGeom prst="rect">
                <a:avLst/>
              </a:prstGeom>
              <a:blipFill>
                <a:blip r:embed="rId2"/>
                <a:stretch>
                  <a:fillRect l="-461"/>
                </a:stretch>
              </a:blipFill>
            </p:spPr>
            <p:txBody>
              <a:bodyPr/>
              <a:lstStyle/>
              <a:p>
                <a:r>
                  <a:rPr lang="en-US">
                    <a:noFill/>
                  </a:rPr>
                  <a:t> </a:t>
                </a:r>
              </a:p>
            </p:txBody>
          </p:sp>
        </mc:Fallback>
      </mc:AlternateContent>
    </p:spTree>
    <p:extLst>
      <p:ext uri="{BB962C8B-B14F-4D97-AF65-F5344CB8AC3E}">
        <p14:creationId xmlns:p14="http://schemas.microsoft.com/office/powerpoint/2010/main" val="36129316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600</TotalTime>
  <Words>10841</Words>
  <Application>Microsoft Office PowerPoint</Application>
  <PresentationFormat>Widescreen</PresentationFormat>
  <Paragraphs>420</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Cambria Math</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Middle 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McNeill, James H.</dc:creator>
  <cp:lastModifiedBy>McNeill, James H.</cp:lastModifiedBy>
  <cp:revision>83</cp:revision>
  <dcterms:created xsi:type="dcterms:W3CDTF">2021-10-12T12:55:47Z</dcterms:created>
  <dcterms:modified xsi:type="dcterms:W3CDTF">2021-10-18T14:58:28Z</dcterms:modified>
</cp:coreProperties>
</file>